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10"/>
  </p:notesMasterIdLst>
  <p:sldIdLst>
    <p:sldId id="323" r:id="rId3"/>
    <p:sldId id="309" r:id="rId4"/>
    <p:sldId id="310" r:id="rId5"/>
    <p:sldId id="336" r:id="rId6"/>
    <p:sldId id="322" r:id="rId7"/>
    <p:sldId id="324" r:id="rId8"/>
    <p:sldId id="337" r:id="rId9"/>
  </p:sldIdLst>
  <p:sldSz cx="9144000" cy="5143500" type="screen16x9"/>
  <p:notesSz cx="6858000" cy="9144000"/>
  <p:embeddedFontLst>
    <p:embeddedFont>
      <p:font typeface="Bebas Neue" panose="020B0606020202050201" pitchFamily="34" charset="0"/>
      <p:regular r:id="rId11"/>
    </p:embeddedFont>
    <p:embeddedFont>
      <p:font typeface="Nunito" pitchFamily="2" charset="0"/>
      <p:regular r:id="rId12"/>
      <p:bold r:id="rId13"/>
      <p:italic r:id="rId14"/>
      <p:boldItalic r:id="rId15"/>
    </p:embeddedFont>
    <p:embeddedFont>
      <p:font typeface="Roboto" panose="020000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37A"/>
    <a:srgbClr val="4C63F7"/>
    <a:srgbClr val="C9FCFF"/>
    <a:srgbClr val="60EFF6"/>
    <a:srgbClr val="0006F2"/>
    <a:srgbClr val="00038E"/>
    <a:srgbClr val="57F7FF"/>
    <a:srgbClr val="FFFFFF"/>
    <a:srgbClr val="93E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879385-ABCD-4DF0-9945-B711502B632D}">
  <a:tblStyle styleId="{92879385-ABCD-4DF0-9945-B711502B632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theme" Target="theme/theme1.xml"/></Relationships>
</file>

<file path=ppt/media/hdphoto1.wdp>
</file>

<file path=ppt/media/hdphoto2.wdp>
</file>

<file path=ppt/media/hdphoto3.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62097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5563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7916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86399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7810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9021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f46a57244e_0_7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f46a57244e_0_7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82148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96250" y="1391250"/>
            <a:ext cx="7317600" cy="2180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8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92500" y="36475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0"/>
        <p:cNvGrpSpPr/>
        <p:nvPr/>
      </p:nvGrpSpPr>
      <p:grpSpPr>
        <a:xfrm>
          <a:off x="0" y="0"/>
          <a:ext cx="0" cy="0"/>
          <a:chOff x="0" y="0"/>
          <a:chExt cx="0" cy="0"/>
        </a:xfrm>
      </p:grpSpPr>
      <p:sp>
        <p:nvSpPr>
          <p:cNvPr id="41" name="Google Shape;41;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2" name="Google Shape;42;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3" name="Google Shape;43;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4" name="Google Shape;44;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5" name="Google Shape;45;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6" name="Google Shape;46;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7" name="Google Shape;47;p13"/>
          <p:cNvSpPr txBox="1">
            <a:spLocks noGrp="1"/>
          </p:cNvSpPr>
          <p:nvPr>
            <p:ph type="title" idx="6" hasCustomPrompt="1"/>
          </p:nvPr>
        </p:nvSpPr>
        <p:spPr>
          <a:xfrm>
            <a:off x="720000" y="28671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8" name="Google Shape;48;p13"/>
          <p:cNvSpPr txBox="1">
            <a:spLocks noGrp="1"/>
          </p:cNvSpPr>
          <p:nvPr>
            <p:ph type="subTitle" idx="7"/>
          </p:nvPr>
        </p:nvSpPr>
        <p:spPr>
          <a:xfrm>
            <a:off x="720000" y="4121128"/>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9" name="Google Shape;49;p13"/>
          <p:cNvSpPr txBox="1">
            <a:spLocks noGrp="1"/>
          </p:cNvSpPr>
          <p:nvPr>
            <p:ph type="title" idx="8" hasCustomPrompt="1"/>
          </p:nvPr>
        </p:nvSpPr>
        <p:spPr>
          <a:xfrm>
            <a:off x="3403800" y="28671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50" name="Google Shape;50;p13"/>
          <p:cNvSpPr txBox="1">
            <a:spLocks noGrp="1"/>
          </p:cNvSpPr>
          <p:nvPr>
            <p:ph type="subTitle" idx="9"/>
          </p:nvPr>
        </p:nvSpPr>
        <p:spPr>
          <a:xfrm>
            <a:off x="3403800" y="4121128"/>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1" name="Google Shape;51;p13"/>
          <p:cNvSpPr txBox="1">
            <a:spLocks noGrp="1"/>
          </p:cNvSpPr>
          <p:nvPr>
            <p:ph type="title" idx="13" hasCustomPrompt="1"/>
          </p:nvPr>
        </p:nvSpPr>
        <p:spPr>
          <a:xfrm>
            <a:off x="6087600" y="28671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52" name="Google Shape;52;p13"/>
          <p:cNvSpPr txBox="1">
            <a:spLocks noGrp="1"/>
          </p:cNvSpPr>
          <p:nvPr>
            <p:ph type="subTitle" idx="14"/>
          </p:nvPr>
        </p:nvSpPr>
        <p:spPr>
          <a:xfrm>
            <a:off x="6087600" y="4121128"/>
            <a:ext cx="23364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15"/>
          </p:nvPr>
        </p:nvSpPr>
        <p:spPr>
          <a:xfrm>
            <a:off x="720000" y="544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4" name="Google Shape;54;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56" name="Google Shape;56;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subTitle" idx="19"/>
          </p:nvPr>
        </p:nvSpPr>
        <p:spPr>
          <a:xfrm>
            <a:off x="715100" y="3405625"/>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58" name="Google Shape;58;p13"/>
          <p:cNvSpPr txBox="1">
            <a:spLocks noGrp="1"/>
          </p:cNvSpPr>
          <p:nvPr>
            <p:ph type="subTitle" idx="20"/>
          </p:nvPr>
        </p:nvSpPr>
        <p:spPr>
          <a:xfrm>
            <a:off x="3403800" y="3405625"/>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59" name="Google Shape;59;p13"/>
          <p:cNvSpPr txBox="1">
            <a:spLocks noGrp="1"/>
          </p:cNvSpPr>
          <p:nvPr>
            <p:ph type="subTitle" idx="21"/>
          </p:nvPr>
        </p:nvSpPr>
        <p:spPr>
          <a:xfrm>
            <a:off x="6092500" y="3405625"/>
            <a:ext cx="2336400" cy="713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2290025" y="29284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2" name="Google Shape;62;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3"/>
        <p:cNvGrpSpPr/>
        <p:nvPr/>
      </p:nvGrpSpPr>
      <p:grpSpPr>
        <a:xfrm>
          <a:off x="0" y="0"/>
          <a:ext cx="0" cy="0"/>
          <a:chOff x="0" y="0"/>
          <a:chExt cx="0" cy="0"/>
        </a:xfrm>
      </p:grpSpPr>
      <p:sp>
        <p:nvSpPr>
          <p:cNvPr id="64" name="Google Shape;64;p15"/>
          <p:cNvSpPr txBox="1">
            <a:spLocks noGrp="1"/>
          </p:cNvSpPr>
          <p:nvPr>
            <p:ph type="subTitle" idx="1"/>
          </p:nvPr>
        </p:nvSpPr>
        <p:spPr>
          <a:xfrm>
            <a:off x="720000" y="1302500"/>
            <a:ext cx="2907600" cy="135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15"/>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6"/>
        <p:cNvGrpSpPr/>
        <p:nvPr/>
      </p:nvGrpSpPr>
      <p:grpSpPr>
        <a:xfrm>
          <a:off x="0" y="0"/>
          <a:ext cx="0" cy="0"/>
          <a:chOff x="0" y="0"/>
          <a:chExt cx="0" cy="0"/>
        </a:xfrm>
      </p:grpSpPr>
      <p:sp>
        <p:nvSpPr>
          <p:cNvPr id="67" name="Google Shape;67;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68" name="Google Shape;68;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69" name="Google Shape;69;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 name="Google Shape;70;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6"/>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2"/>
        <p:cNvGrpSpPr/>
        <p:nvPr/>
      </p:nvGrpSpPr>
      <p:grpSpPr>
        <a:xfrm>
          <a:off x="0" y="0"/>
          <a:ext cx="0" cy="0"/>
          <a:chOff x="0" y="0"/>
          <a:chExt cx="0" cy="0"/>
        </a:xfrm>
      </p:grpSpPr>
      <p:sp>
        <p:nvSpPr>
          <p:cNvPr id="73" name="Google Shape;73;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74" name="Google Shape;74;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7"/>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8" name="Google Shape;78;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79" name="Google Shape;79;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2" name="Google Shape;82;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83" name="Google Shape;83;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87" name="Google Shape;87;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8"/>
        <p:cNvGrpSpPr/>
        <p:nvPr/>
      </p:nvGrpSpPr>
      <p:grpSpPr>
        <a:xfrm>
          <a:off x="0" y="0"/>
          <a:ext cx="0" cy="0"/>
          <a:chOff x="0" y="0"/>
          <a:chExt cx="0" cy="0"/>
        </a:xfrm>
      </p:grpSpPr>
      <p:sp>
        <p:nvSpPr>
          <p:cNvPr id="89" name="Google Shape;89;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90" name="Google Shape;90;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 name="Google Shape;93;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9"/>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5" name="Google Shape;95;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96" name="Google Shape;96;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97" name="Google Shape;97;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0" name="Google Shape;100;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07" name="Google Shape;107;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08" name="Google Shape;108;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09" name="Google Shape;109;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0" name="Google Shape;110;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1" name="Google Shape;111;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2179625"/>
            <a:ext cx="7704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12"/>
        <p:cNvGrpSpPr/>
        <p:nvPr/>
      </p:nvGrpSpPr>
      <p:grpSpPr>
        <a:xfrm>
          <a:off x="0" y="0"/>
          <a:ext cx="0" cy="0"/>
          <a:chOff x="0" y="0"/>
          <a:chExt cx="0" cy="0"/>
        </a:xfrm>
      </p:grpSpPr>
      <p:sp>
        <p:nvSpPr>
          <p:cNvPr id="113" name="Google Shape;113;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4" name="Google Shape;114;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6" name="Google Shape;116;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8" name="Google Shape;118;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119"/>
        <p:cNvGrpSpPr/>
        <p:nvPr/>
      </p:nvGrpSpPr>
      <p:grpSpPr>
        <a:xfrm>
          <a:off x="0" y="0"/>
          <a:ext cx="0" cy="0"/>
          <a:chOff x="0" y="0"/>
          <a:chExt cx="0" cy="0"/>
        </a:xfrm>
      </p:grpSpPr>
      <p:sp>
        <p:nvSpPr>
          <p:cNvPr id="120" name="Google Shape;120;p22"/>
          <p:cNvSpPr txBox="1">
            <a:spLocks noGrp="1"/>
          </p:cNvSpPr>
          <p:nvPr>
            <p:ph type="title" hasCustomPrompt="1"/>
          </p:nvPr>
        </p:nvSpPr>
        <p:spPr>
          <a:xfrm>
            <a:off x="715100" y="2090900"/>
            <a:ext cx="2085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1" name="Google Shape;121;p22"/>
          <p:cNvSpPr txBox="1">
            <a:spLocks noGrp="1"/>
          </p:cNvSpPr>
          <p:nvPr>
            <p:ph type="subTitle" idx="1"/>
          </p:nvPr>
        </p:nvSpPr>
        <p:spPr>
          <a:xfrm>
            <a:off x="715100" y="2796927"/>
            <a:ext cx="2085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22"/>
          <p:cNvSpPr txBox="1">
            <a:spLocks noGrp="1"/>
          </p:cNvSpPr>
          <p:nvPr>
            <p:ph type="title" idx="2" hasCustomPrompt="1"/>
          </p:nvPr>
        </p:nvSpPr>
        <p:spPr>
          <a:xfrm>
            <a:off x="3529188" y="2090905"/>
            <a:ext cx="2085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 name="Google Shape;123;p22"/>
          <p:cNvSpPr txBox="1">
            <a:spLocks noGrp="1"/>
          </p:cNvSpPr>
          <p:nvPr>
            <p:ph type="subTitle" idx="3"/>
          </p:nvPr>
        </p:nvSpPr>
        <p:spPr>
          <a:xfrm>
            <a:off x="3529188" y="2796932"/>
            <a:ext cx="2085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2"/>
          <p:cNvSpPr txBox="1">
            <a:spLocks noGrp="1"/>
          </p:cNvSpPr>
          <p:nvPr>
            <p:ph type="title" idx="4" hasCustomPrompt="1"/>
          </p:nvPr>
        </p:nvSpPr>
        <p:spPr>
          <a:xfrm>
            <a:off x="6343300" y="2090897"/>
            <a:ext cx="20856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5" name="Google Shape;125;p22"/>
          <p:cNvSpPr txBox="1">
            <a:spLocks noGrp="1"/>
          </p:cNvSpPr>
          <p:nvPr>
            <p:ph type="subTitle" idx="5"/>
          </p:nvPr>
        </p:nvSpPr>
        <p:spPr>
          <a:xfrm>
            <a:off x="6343300" y="2796925"/>
            <a:ext cx="2085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26"/>
        <p:cNvGrpSpPr/>
        <p:nvPr/>
      </p:nvGrpSpPr>
      <p:grpSpPr>
        <a:xfrm>
          <a:off x="0" y="0"/>
          <a:ext cx="0" cy="0"/>
          <a:chOff x="0" y="0"/>
          <a:chExt cx="0" cy="0"/>
        </a:xfrm>
      </p:grpSpPr>
      <p:sp>
        <p:nvSpPr>
          <p:cNvPr id="127" name="Google Shape;127;p23"/>
          <p:cNvSpPr txBox="1">
            <a:spLocks noGrp="1"/>
          </p:cNvSpPr>
          <p:nvPr>
            <p:ph type="ctrTitle"/>
          </p:nvPr>
        </p:nvSpPr>
        <p:spPr>
          <a:xfrm>
            <a:off x="2429925" y="535000"/>
            <a:ext cx="4284000" cy="150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8" name="Google Shape;128;p23"/>
          <p:cNvSpPr txBox="1">
            <a:spLocks noGrp="1"/>
          </p:cNvSpPr>
          <p:nvPr>
            <p:ph type="subTitle" idx="1"/>
          </p:nvPr>
        </p:nvSpPr>
        <p:spPr>
          <a:xfrm>
            <a:off x="2425050" y="2280800"/>
            <a:ext cx="4293900" cy="123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3"/>
          <p:cNvSpPr txBox="1"/>
          <p:nvPr/>
        </p:nvSpPr>
        <p:spPr>
          <a:xfrm>
            <a:off x="2779275" y="3514700"/>
            <a:ext cx="3585300" cy="700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b="1">
                <a:solidFill>
                  <a:srgbClr val="000000"/>
                </a:solidFill>
                <a:latin typeface="Nunito"/>
                <a:ea typeface="Nunito"/>
                <a:cs typeface="Nunito"/>
                <a:sym typeface="Nunito"/>
              </a:rPr>
              <a:t>CREDITS:</a:t>
            </a:r>
            <a:r>
              <a:rPr lang="en" sz="1100">
                <a:solidFill>
                  <a:srgbClr val="000000"/>
                </a:solidFill>
                <a:latin typeface="Nunito"/>
                <a:ea typeface="Nunito"/>
                <a:cs typeface="Nunito"/>
                <a:sym typeface="Nunito"/>
              </a:rPr>
              <a:t> This presentation template was created by </a:t>
            </a:r>
            <a:r>
              <a:rPr lang="en" sz="1100" b="1">
                <a:solidFill>
                  <a:srgbClr val="000000"/>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sz="1100" b="1">
                <a:solidFill>
                  <a:srgbClr val="000000"/>
                </a:solidFill>
                <a:latin typeface="Nunito"/>
                <a:ea typeface="Nunito"/>
                <a:cs typeface="Nunito"/>
                <a:sym typeface="Nunito"/>
              </a:rPr>
              <a:t>,</a:t>
            </a:r>
            <a:r>
              <a:rPr lang="en" sz="1100">
                <a:solidFill>
                  <a:srgbClr val="000000"/>
                </a:solidFill>
                <a:latin typeface="Nunito"/>
                <a:ea typeface="Nunito"/>
                <a:cs typeface="Nunito"/>
                <a:sym typeface="Nunito"/>
              </a:rPr>
              <a:t> including icons by </a:t>
            </a:r>
            <a:r>
              <a:rPr lang="en" sz="1100" b="1">
                <a:solidFill>
                  <a:srgbClr val="000000"/>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sz="1100" b="1">
                <a:solidFill>
                  <a:srgbClr val="000000"/>
                </a:solidFill>
                <a:latin typeface="Nunito"/>
                <a:ea typeface="Nunito"/>
                <a:cs typeface="Nunito"/>
                <a:sym typeface="Nunito"/>
              </a:rPr>
              <a:t>,</a:t>
            </a:r>
            <a:r>
              <a:rPr lang="en" sz="1100">
                <a:solidFill>
                  <a:srgbClr val="000000"/>
                </a:solidFill>
                <a:latin typeface="Nunito"/>
                <a:ea typeface="Nunito"/>
                <a:cs typeface="Nunito"/>
                <a:sym typeface="Nunito"/>
              </a:rPr>
              <a:t> and infographics &amp; images by </a:t>
            </a:r>
            <a:r>
              <a:rPr lang="en" sz="1100" b="1">
                <a:solidFill>
                  <a:srgbClr val="000000"/>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sz="1100" b="1">
              <a:solidFill>
                <a:srgbClr val="000000"/>
              </a:solidFill>
              <a:latin typeface="Nunito"/>
              <a:ea typeface="Nunito"/>
              <a:cs typeface="Nunito"/>
              <a:sym typeface="Nuni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7"/>
        <p:cNvGrpSpPr/>
        <p:nvPr/>
      </p:nvGrpSpPr>
      <p:grpSpPr>
        <a:xfrm>
          <a:off x="0" y="0"/>
          <a:ext cx="0" cy="0"/>
          <a:chOff x="0" y="0"/>
          <a:chExt cx="0" cy="0"/>
        </a:xfrm>
      </p:grpSpPr>
      <p:sp>
        <p:nvSpPr>
          <p:cNvPr id="298" name="Google Shape;298;p27"/>
          <p:cNvSpPr txBox="1">
            <a:spLocks noGrp="1"/>
          </p:cNvSpPr>
          <p:nvPr>
            <p:ph type="title"/>
          </p:nvPr>
        </p:nvSpPr>
        <p:spPr>
          <a:xfrm>
            <a:off x="720000" y="1581275"/>
            <a:ext cx="3509700" cy="633000"/>
          </a:xfrm>
          <a:prstGeom prst="rect">
            <a:avLst/>
          </a:prstGeom>
        </p:spPr>
        <p:txBody>
          <a:bodyPr spcFirstLastPara="1" wrap="square" lIns="0" tIns="0" rIns="0" bIns="0" anchor="ctr" anchorCtr="0">
            <a:noAutofit/>
          </a:bodyPr>
          <a:lstStyle>
            <a:lvl1pPr lvl="0" algn="l"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9" name="Google Shape;299;p27"/>
          <p:cNvSpPr txBox="1">
            <a:spLocks noGrp="1"/>
          </p:cNvSpPr>
          <p:nvPr>
            <p:ph type="subTitle" idx="1"/>
          </p:nvPr>
        </p:nvSpPr>
        <p:spPr>
          <a:xfrm>
            <a:off x="720000" y="2616563"/>
            <a:ext cx="3509700" cy="1389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0" name="Google Shape;300;p27"/>
          <p:cNvSpPr/>
          <p:nvPr/>
        </p:nvSpPr>
        <p:spPr>
          <a:xfrm>
            <a:off x="4410200" y="570713"/>
            <a:ext cx="4659902" cy="4002069"/>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27"/>
          <p:cNvGrpSpPr/>
          <p:nvPr/>
        </p:nvGrpSpPr>
        <p:grpSpPr>
          <a:xfrm>
            <a:off x="296418" y="4572778"/>
            <a:ext cx="2668622" cy="250644"/>
            <a:chOff x="5926468" y="4708190"/>
            <a:chExt cx="2668622" cy="250644"/>
          </a:xfrm>
        </p:grpSpPr>
        <p:sp>
          <p:nvSpPr>
            <p:cNvPr id="302" name="Google Shape;302;p27"/>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27"/>
          <p:cNvGrpSpPr/>
          <p:nvPr/>
        </p:nvGrpSpPr>
        <p:grpSpPr>
          <a:xfrm>
            <a:off x="-3091593" y="-2017662"/>
            <a:ext cx="7908519" cy="3095522"/>
            <a:chOff x="-3091593" y="-1484262"/>
            <a:chExt cx="7908519" cy="3095522"/>
          </a:xfrm>
        </p:grpSpPr>
        <p:grpSp>
          <p:nvGrpSpPr>
            <p:cNvPr id="320" name="Google Shape;320;p27"/>
            <p:cNvGrpSpPr/>
            <p:nvPr/>
          </p:nvGrpSpPr>
          <p:grpSpPr>
            <a:xfrm>
              <a:off x="-3091593" y="-1484262"/>
              <a:ext cx="7884347" cy="3095522"/>
              <a:chOff x="-3091593" y="-1484262"/>
              <a:chExt cx="7884347" cy="3095522"/>
            </a:xfrm>
          </p:grpSpPr>
          <p:sp>
            <p:nvSpPr>
              <p:cNvPr id="321" name="Google Shape;321;p27"/>
              <p:cNvSpPr/>
              <p:nvPr/>
            </p:nvSpPr>
            <p:spPr>
              <a:xfrm rot="10800000">
                <a:off x="-3091593" y="-453301"/>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rot="10800000">
                <a:off x="-2488881" y="58715"/>
                <a:ext cx="6303378" cy="1490426"/>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10800000">
                <a:off x="-2860727" y="-1484262"/>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rot="10800000">
                <a:off x="-1953114" y="264887"/>
                <a:ext cx="4762126" cy="1309020"/>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rot="10800000">
                <a:off x="-55114" y="833084"/>
                <a:ext cx="3182685" cy="7781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rot="10800000">
                <a:off x="2654352" y="663960"/>
                <a:ext cx="2054994" cy="401407"/>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10800000">
                <a:off x="3113081" y="264887"/>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10800000">
                <a:off x="3798841" y="59274"/>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rot="10800000">
                <a:off x="394353" y="672080"/>
                <a:ext cx="136695" cy="13669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10800000">
                <a:off x="418079" y="695805"/>
                <a:ext cx="88660" cy="89244"/>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rot="10800000">
                <a:off x="2364747" y="600243"/>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10800000">
                <a:off x="2389082" y="62399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rot="10800000">
                <a:off x="3119450" y="794286"/>
                <a:ext cx="96171" cy="96171"/>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10800000">
                <a:off x="3137391" y="812226"/>
                <a:ext cx="60849" cy="60849"/>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10800000">
                <a:off x="1773992" y="614732"/>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rot="10800000">
                <a:off x="1389967" y="30321"/>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10800000">
                <a:off x="1117185" y="222029"/>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rot="10800000">
                <a:off x="1142662" y="248089"/>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rot="10800000">
                <a:off x="2750498" y="215660"/>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rot="10800000">
                <a:off x="3063828" y="215660"/>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rot="10800000">
                <a:off x="3750755" y="10630"/>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rot="10800000">
                <a:off x="4206008" y="458930"/>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rot="10800000">
                <a:off x="1527829" y="631531"/>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rot="10800000">
                <a:off x="3486068" y="45314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rot="10800000">
                <a:off x="-539320" y="1055496"/>
                <a:ext cx="3040788" cy="9871"/>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rot="10800000">
                <a:off x="2486953" y="1023650"/>
                <a:ext cx="74171" cy="74146"/>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rot="10800000">
                <a:off x="-192368" y="1292955"/>
                <a:ext cx="280927" cy="175519"/>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27"/>
            <p:cNvSpPr/>
            <p:nvPr/>
          </p:nvSpPr>
          <p:spPr>
            <a:xfrm rot="10800000">
              <a:off x="4766122" y="487397"/>
              <a:ext cx="50803" cy="50803"/>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9"/>
        <p:cNvGrpSpPr/>
        <p:nvPr/>
      </p:nvGrpSpPr>
      <p:grpSpPr>
        <a:xfrm>
          <a:off x="0" y="0"/>
          <a:ext cx="0" cy="0"/>
          <a:chOff x="0" y="0"/>
          <a:chExt cx="0" cy="0"/>
        </a:xfrm>
      </p:grpSpPr>
      <p:sp>
        <p:nvSpPr>
          <p:cNvPr id="350" name="Google Shape;350;p28"/>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1" name="Google Shape;351;p28"/>
          <p:cNvSpPr txBox="1">
            <a:spLocks noGrp="1"/>
          </p:cNvSpPr>
          <p:nvPr>
            <p:ph type="body" idx="1"/>
          </p:nvPr>
        </p:nvSpPr>
        <p:spPr>
          <a:xfrm>
            <a:off x="817900" y="1242425"/>
            <a:ext cx="7508100" cy="3326700"/>
          </a:xfrm>
          <a:prstGeom prst="rect">
            <a:avLst/>
          </a:prstGeom>
        </p:spPr>
        <p:txBody>
          <a:bodyPr spcFirstLastPara="1" wrap="square" lIns="0" tIns="0" rIns="0" bIns="0" anchor="t" anchorCtr="0">
            <a:noAutofit/>
          </a:bodyPr>
          <a:lstStyle>
            <a:lvl1pPr marL="457200" lvl="0" indent="-330200" rtl="0">
              <a:spcBef>
                <a:spcPts val="0"/>
              </a:spcBef>
              <a:spcAft>
                <a:spcPts val="0"/>
              </a:spcAft>
              <a:buClr>
                <a:schemeClr val="dk2"/>
              </a:buClr>
              <a:buSzPts val="1600"/>
              <a:buChar char="●"/>
              <a:defRPr sz="1400"/>
            </a:lvl1pPr>
            <a:lvl2pPr marL="914400" lvl="1" indent="-330200" rtl="0">
              <a:spcBef>
                <a:spcPts val="0"/>
              </a:spcBef>
              <a:spcAft>
                <a:spcPts val="0"/>
              </a:spcAft>
              <a:buClr>
                <a:schemeClr val="dk2"/>
              </a:buClr>
              <a:buSzPts val="1600"/>
              <a:buChar char="○"/>
              <a:defRPr sz="1400"/>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2"/>
        <p:cNvGrpSpPr/>
        <p:nvPr/>
      </p:nvGrpSpPr>
      <p:grpSpPr>
        <a:xfrm>
          <a:off x="0" y="0"/>
          <a:ext cx="0" cy="0"/>
          <a:chOff x="0" y="0"/>
          <a:chExt cx="0" cy="0"/>
        </a:xfrm>
      </p:grpSpPr>
      <p:grpSp>
        <p:nvGrpSpPr>
          <p:cNvPr id="353" name="Google Shape;353;p29"/>
          <p:cNvGrpSpPr/>
          <p:nvPr/>
        </p:nvGrpSpPr>
        <p:grpSpPr>
          <a:xfrm flipH="1">
            <a:off x="-741540" y="-2483486"/>
            <a:ext cx="7884219" cy="3433770"/>
            <a:chOff x="24125" y="294775"/>
            <a:chExt cx="7767703" cy="3383025"/>
          </a:xfrm>
        </p:grpSpPr>
        <p:sp>
          <p:nvSpPr>
            <p:cNvPr id="354" name="Google Shape;354;p2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9"/>
          <p:cNvGrpSpPr/>
          <p:nvPr/>
        </p:nvGrpSpPr>
        <p:grpSpPr>
          <a:xfrm>
            <a:off x="8757750" y="2728975"/>
            <a:ext cx="1552150" cy="3475150"/>
            <a:chOff x="327125" y="2375600"/>
            <a:chExt cx="1552150" cy="3475150"/>
          </a:xfrm>
        </p:grpSpPr>
        <p:sp>
          <p:nvSpPr>
            <p:cNvPr id="449" name="Google Shape;449;p29"/>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2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1" name="Google Shape;471;p29"/>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72" name="Google Shape;472;p29"/>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73" name="Google Shape;473;p29"/>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74" name="Google Shape;474;p29"/>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7"/>
        <p:cNvGrpSpPr/>
        <p:nvPr/>
      </p:nvGrpSpPr>
      <p:grpSpPr>
        <a:xfrm>
          <a:off x="0" y="0"/>
          <a:ext cx="0" cy="0"/>
          <a:chOff x="0" y="0"/>
          <a:chExt cx="0" cy="0"/>
        </a:xfrm>
      </p:grpSpPr>
      <p:grpSp>
        <p:nvGrpSpPr>
          <p:cNvPr id="478" name="Google Shape;478;p31"/>
          <p:cNvGrpSpPr/>
          <p:nvPr/>
        </p:nvGrpSpPr>
        <p:grpSpPr>
          <a:xfrm rot="5400000">
            <a:off x="4458750" y="327550"/>
            <a:ext cx="40525" cy="1103625"/>
            <a:chOff x="4289175" y="3929550"/>
            <a:chExt cx="40525" cy="1103625"/>
          </a:xfrm>
        </p:grpSpPr>
        <p:sp>
          <p:nvSpPr>
            <p:cNvPr id="479" name="Google Shape;479;p31"/>
            <p:cNvSpPr/>
            <p:nvPr/>
          </p:nvSpPr>
          <p:spPr>
            <a:xfrm>
              <a:off x="4309150" y="3948375"/>
              <a:ext cx="25" cy="1084800"/>
            </a:xfrm>
            <a:custGeom>
              <a:avLst/>
              <a:gdLst/>
              <a:ahLst/>
              <a:cxnLst/>
              <a:rect l="l" t="t" r="r" b="b"/>
              <a:pathLst>
                <a:path w="1" h="43392" fill="none" extrusionOk="0">
                  <a:moveTo>
                    <a:pt x="0" y="43391"/>
                  </a:moveTo>
                  <a:lnTo>
                    <a:pt x="0" y="0"/>
                  </a:lnTo>
                </a:path>
              </a:pathLst>
            </a:custGeom>
            <a:solidFill>
              <a:schemeClr val="accent1"/>
            </a:solidFill>
            <a:ln w="19050"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4289175" y="3929550"/>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31"/>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82" name="Google Shape;482;p31"/>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83" name="Google Shape;483;p31"/>
          <p:cNvGrpSpPr/>
          <p:nvPr/>
        </p:nvGrpSpPr>
        <p:grpSpPr>
          <a:xfrm>
            <a:off x="1032650" y="1735501"/>
            <a:ext cx="2458221" cy="2138575"/>
            <a:chOff x="1032650" y="1735501"/>
            <a:chExt cx="2458221" cy="2138575"/>
          </a:xfrm>
        </p:grpSpPr>
        <p:sp>
          <p:nvSpPr>
            <p:cNvPr id="484" name="Google Shape;484;p31"/>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114412" y="3017876"/>
              <a:ext cx="230477" cy="296"/>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44037" y="2439021"/>
              <a:ext cx="200852" cy="296"/>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032650" y="2025910"/>
              <a:ext cx="312240" cy="296"/>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31"/>
          <p:cNvGrpSpPr/>
          <p:nvPr/>
        </p:nvGrpSpPr>
        <p:grpSpPr>
          <a:xfrm>
            <a:off x="-1358125" y="2786225"/>
            <a:ext cx="2627875" cy="269025"/>
            <a:chOff x="-1358125" y="2589925"/>
            <a:chExt cx="2627875" cy="269025"/>
          </a:xfrm>
        </p:grpSpPr>
        <p:sp>
          <p:nvSpPr>
            <p:cNvPr id="490" name="Google Shape;490;p31"/>
            <p:cNvSpPr/>
            <p:nvPr/>
          </p:nvSpPr>
          <p:spPr>
            <a:xfrm rot="5400000">
              <a:off x="-242262" y="1512438"/>
              <a:ext cx="112450" cy="2344175"/>
            </a:xfrm>
            <a:custGeom>
              <a:avLst/>
              <a:gdLst/>
              <a:ahLst/>
              <a:cxnLst/>
              <a:rect l="l" t="t" r="r" b="b"/>
              <a:pathLst>
                <a:path w="4498" h="93767" fill="none" extrusionOk="0">
                  <a:moveTo>
                    <a:pt x="4497" y="93766"/>
                  </a:moveTo>
                  <a:lnTo>
                    <a:pt x="4497" y="50855"/>
                  </a:lnTo>
                  <a:lnTo>
                    <a:pt x="1" y="46358"/>
                  </a:lnTo>
                  <a:lnTo>
                    <a:pt x="1" y="0"/>
                  </a:lnTo>
                </a:path>
              </a:pathLst>
            </a:custGeom>
            <a:noFill/>
            <a:ln w="13125"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rot="5400000">
              <a:off x="949513" y="2537563"/>
              <a:ext cx="192900" cy="374375"/>
            </a:xfrm>
            <a:custGeom>
              <a:avLst/>
              <a:gdLst/>
              <a:ahLst/>
              <a:cxnLst/>
              <a:rect l="l" t="t" r="r" b="b"/>
              <a:pathLst>
                <a:path w="7716" h="14975" fill="none" extrusionOk="0">
                  <a:moveTo>
                    <a:pt x="1" y="14974"/>
                  </a:moveTo>
                  <a:lnTo>
                    <a:pt x="7716" y="7259"/>
                  </a:lnTo>
                  <a:lnTo>
                    <a:pt x="7716" y="1"/>
                  </a:lnTo>
                </a:path>
              </a:pathLst>
            </a:custGeom>
            <a:noFill/>
            <a:ln w="19050"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rot="5400000">
              <a:off x="1194225" y="27834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rot="5400000">
              <a:off x="947950" y="25899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31"/>
          <p:cNvGrpSpPr/>
          <p:nvPr/>
        </p:nvGrpSpPr>
        <p:grpSpPr>
          <a:xfrm>
            <a:off x="913631" y="-758409"/>
            <a:ext cx="10779802" cy="2852929"/>
            <a:chOff x="913631" y="-758409"/>
            <a:chExt cx="10779802" cy="2852929"/>
          </a:xfrm>
        </p:grpSpPr>
        <p:sp>
          <p:nvSpPr>
            <p:cNvPr id="495" name="Google Shape;495;p31"/>
            <p:cNvSpPr/>
            <p:nvPr/>
          </p:nvSpPr>
          <p:spPr>
            <a:xfrm>
              <a:off x="6227221" y="-64663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3886708" y="34319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9826894" y="171298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7339839" y="74051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7363590" y="764268"/>
              <a:ext cx="89218" cy="89219"/>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6124123" y="-68601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 name="Google Shape;540;p31"/>
            <p:cNvCxnSpPr/>
            <p:nvPr/>
          </p:nvCxnSpPr>
          <p:spPr>
            <a:xfrm rot="10800000">
              <a:off x="1697950" y="877825"/>
              <a:ext cx="2233200" cy="0"/>
            </a:xfrm>
            <a:prstGeom prst="straightConnector1">
              <a:avLst/>
            </a:prstGeom>
            <a:noFill/>
            <a:ln w="19050" cap="flat" cmpd="sng">
              <a:solidFill>
                <a:schemeClr val="accent2"/>
              </a:solidFill>
              <a:prstDash val="solid"/>
              <a:round/>
              <a:headEnd type="oval" w="med" len="med"/>
              <a:tailEnd type="none" w="med" len="med"/>
            </a:ln>
          </p:spPr>
        </p:cxnSp>
        <p:sp>
          <p:nvSpPr>
            <p:cNvPr id="541" name="Google Shape;541;p31"/>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 name="Google Shape;543;p31"/>
            <p:cNvGrpSpPr/>
            <p:nvPr/>
          </p:nvGrpSpPr>
          <p:grpSpPr>
            <a:xfrm rot="-5400000" flipH="1">
              <a:off x="266770" y="647027"/>
              <a:ext cx="2094354" cy="800631"/>
              <a:chOff x="5593937" y="1366150"/>
              <a:chExt cx="1612903" cy="622575"/>
            </a:xfrm>
          </p:grpSpPr>
          <p:sp>
            <p:nvSpPr>
              <p:cNvPr id="544" name="Google Shape;544;p31"/>
              <p:cNvSpPr/>
              <p:nvPr/>
            </p:nvSpPr>
            <p:spPr>
              <a:xfrm>
                <a:off x="5593937"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7100690"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6" name="Google Shape;546;p31"/>
          <p:cNvSpPr/>
          <p:nvPr/>
        </p:nvSpPr>
        <p:spPr>
          <a:xfrm rot="10800000" flipH="1">
            <a:off x="-3890200" y="634939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 name="Google Shape;547;p31"/>
          <p:cNvGrpSpPr/>
          <p:nvPr/>
        </p:nvGrpSpPr>
        <p:grpSpPr>
          <a:xfrm>
            <a:off x="3690957" y="4568872"/>
            <a:ext cx="881035" cy="290677"/>
            <a:chOff x="3690957" y="4568872"/>
            <a:chExt cx="881035" cy="290677"/>
          </a:xfrm>
        </p:grpSpPr>
        <p:sp>
          <p:nvSpPr>
            <p:cNvPr id="548" name="Google Shape;548;p31"/>
            <p:cNvSpPr/>
            <p:nvPr/>
          </p:nvSpPr>
          <p:spPr>
            <a:xfrm>
              <a:off x="36909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3839318"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3984595"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4132955"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427823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4426592"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4"/>
        <p:cNvGrpSpPr/>
        <p:nvPr/>
      </p:nvGrpSpPr>
      <p:grpSpPr>
        <a:xfrm>
          <a:off x="0" y="0"/>
          <a:ext cx="0" cy="0"/>
          <a:chOff x="0" y="0"/>
          <a:chExt cx="0" cy="0"/>
        </a:xfrm>
      </p:grpSpPr>
      <p:sp>
        <p:nvSpPr>
          <p:cNvPr id="555" name="Google Shape;555;p32"/>
          <p:cNvSpPr/>
          <p:nvPr/>
        </p:nvSpPr>
        <p:spPr>
          <a:xfrm>
            <a:off x="905550" y="1320600"/>
            <a:ext cx="7332900" cy="25023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7"/>
        <p:cNvGrpSpPr/>
        <p:nvPr/>
      </p:nvGrpSpPr>
      <p:grpSpPr>
        <a:xfrm>
          <a:off x="0" y="0"/>
          <a:ext cx="0" cy="0"/>
          <a:chOff x="0" y="0"/>
          <a:chExt cx="0" cy="0"/>
        </a:xfrm>
      </p:grpSpPr>
      <p:grpSp>
        <p:nvGrpSpPr>
          <p:cNvPr id="558" name="Google Shape;558;p33"/>
          <p:cNvGrpSpPr/>
          <p:nvPr/>
        </p:nvGrpSpPr>
        <p:grpSpPr>
          <a:xfrm flipH="1">
            <a:off x="-271725" y="-1955550"/>
            <a:ext cx="7767703" cy="3383025"/>
            <a:chOff x="24125" y="294775"/>
            <a:chExt cx="7767703" cy="3383025"/>
          </a:xfrm>
        </p:grpSpPr>
        <p:sp>
          <p:nvSpPr>
            <p:cNvPr id="559" name="Google Shape;559;p3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33"/>
          <p:cNvGrpSpPr/>
          <p:nvPr/>
        </p:nvGrpSpPr>
        <p:grpSpPr>
          <a:xfrm>
            <a:off x="-64791" y="3334954"/>
            <a:ext cx="2438787" cy="1857515"/>
            <a:chOff x="-64791" y="3334954"/>
            <a:chExt cx="2438787" cy="1857515"/>
          </a:xfrm>
        </p:grpSpPr>
        <p:sp>
          <p:nvSpPr>
            <p:cNvPr id="654" name="Google Shape;654;p33"/>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 name="Google Shape;675;p33"/>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676" name="Google Shape;676;p33"/>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6" name="Google Shape;686;p33"/>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687" name="Google Shape;687;p33"/>
          <p:cNvGrpSpPr/>
          <p:nvPr/>
        </p:nvGrpSpPr>
        <p:grpSpPr>
          <a:xfrm>
            <a:off x="5266248" y="4568869"/>
            <a:ext cx="3157758" cy="296582"/>
            <a:chOff x="5266248" y="4230494"/>
            <a:chExt cx="3157758" cy="296582"/>
          </a:xfrm>
        </p:grpSpPr>
        <p:sp>
          <p:nvSpPr>
            <p:cNvPr id="688" name="Google Shape;688;p33"/>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33"/>
          <p:cNvGrpSpPr/>
          <p:nvPr/>
        </p:nvGrpSpPr>
        <p:grpSpPr>
          <a:xfrm>
            <a:off x="7723214" y="1254245"/>
            <a:ext cx="1068186" cy="967252"/>
            <a:chOff x="7723214" y="1254245"/>
            <a:chExt cx="1068186" cy="967252"/>
          </a:xfrm>
        </p:grpSpPr>
        <p:grpSp>
          <p:nvGrpSpPr>
            <p:cNvPr id="706" name="Google Shape;706;p33"/>
            <p:cNvGrpSpPr/>
            <p:nvPr/>
          </p:nvGrpSpPr>
          <p:grpSpPr>
            <a:xfrm>
              <a:off x="7883587" y="1867634"/>
              <a:ext cx="352280" cy="353863"/>
              <a:chOff x="1448125" y="1450525"/>
              <a:chExt cx="133500" cy="134100"/>
            </a:xfrm>
          </p:grpSpPr>
          <p:sp>
            <p:nvSpPr>
              <p:cNvPr id="707" name="Google Shape;707;p33"/>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3"/>
            <p:cNvGrpSpPr/>
            <p:nvPr/>
          </p:nvGrpSpPr>
          <p:grpSpPr>
            <a:xfrm>
              <a:off x="8239099" y="1536926"/>
              <a:ext cx="552301" cy="552301"/>
              <a:chOff x="1582850" y="1325200"/>
              <a:chExt cx="209300" cy="209300"/>
            </a:xfrm>
          </p:grpSpPr>
          <p:sp>
            <p:nvSpPr>
              <p:cNvPr id="710" name="Google Shape;710;p33"/>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33"/>
            <p:cNvGrpSpPr/>
            <p:nvPr/>
          </p:nvGrpSpPr>
          <p:grpSpPr>
            <a:xfrm>
              <a:off x="7723214" y="1254245"/>
              <a:ext cx="552301" cy="552301"/>
              <a:chOff x="1387350" y="1218075"/>
              <a:chExt cx="209300" cy="209300"/>
            </a:xfrm>
          </p:grpSpPr>
          <p:sp>
            <p:nvSpPr>
              <p:cNvPr id="715" name="Google Shape;715;p33"/>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chemeClr val="lt1"/>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9" name="Google Shape;719;p33"/>
          <p:cNvSpPr txBox="1">
            <a:spLocks noGrp="1"/>
          </p:cNvSpPr>
          <p:nvPr>
            <p:ph type="title"/>
          </p:nvPr>
        </p:nvSpPr>
        <p:spPr>
          <a:xfrm>
            <a:off x="2549400" y="2221500"/>
            <a:ext cx="4045200" cy="7548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47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20" name="Google Shape;720;p33"/>
          <p:cNvSpPr txBox="1">
            <a:spLocks noGrp="1"/>
          </p:cNvSpPr>
          <p:nvPr>
            <p:ph type="subTitle" idx="1"/>
          </p:nvPr>
        </p:nvSpPr>
        <p:spPr>
          <a:xfrm>
            <a:off x="2549400" y="3230175"/>
            <a:ext cx="4045200" cy="700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1" name="Google Shape;721;p33"/>
          <p:cNvSpPr txBox="1">
            <a:spLocks noGrp="1"/>
          </p:cNvSpPr>
          <p:nvPr>
            <p:ph type="title" idx="2" hasCustomPrompt="1"/>
          </p:nvPr>
        </p:nvSpPr>
        <p:spPr>
          <a:xfrm>
            <a:off x="3647325" y="1212825"/>
            <a:ext cx="1926600" cy="7548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7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7" name="Google Shape;17;p4"/>
          <p:cNvSpPr txBox="1">
            <a:spLocks noGrp="1"/>
          </p:cNvSpPr>
          <p:nvPr>
            <p:ph type="body" idx="1"/>
          </p:nvPr>
        </p:nvSpPr>
        <p:spPr>
          <a:xfrm>
            <a:off x="720000" y="1207625"/>
            <a:ext cx="7704000" cy="34008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000000"/>
              </a:buClr>
              <a:buSzPts val="1400"/>
              <a:buChar char="●"/>
              <a:defRPr sz="1400">
                <a:solidFill>
                  <a:srgbClr val="000000"/>
                </a:solidFill>
              </a:defRPr>
            </a:lvl1pPr>
            <a:lvl2pPr marL="914400" lvl="1" indent="-317500" rtl="0">
              <a:lnSpc>
                <a:spcPct val="115000"/>
              </a:lnSpc>
              <a:spcBef>
                <a:spcPts val="0"/>
              </a:spcBef>
              <a:spcAft>
                <a:spcPts val="0"/>
              </a:spcAft>
              <a:buClr>
                <a:srgbClr val="000000"/>
              </a:buClr>
              <a:buSzPts val="1400"/>
              <a:buChar char="○"/>
              <a:defRPr>
                <a:solidFill>
                  <a:srgbClr val="000000"/>
                </a:solidFill>
              </a:defRPr>
            </a:lvl2pPr>
            <a:lvl3pPr marL="1371600" lvl="2" indent="-317500" rtl="0">
              <a:lnSpc>
                <a:spcPct val="115000"/>
              </a:lnSpc>
              <a:spcBef>
                <a:spcPts val="0"/>
              </a:spcBef>
              <a:spcAft>
                <a:spcPts val="0"/>
              </a:spcAft>
              <a:buClr>
                <a:srgbClr val="000000"/>
              </a:buClr>
              <a:buSzPts val="1400"/>
              <a:buChar char="■"/>
              <a:defRPr>
                <a:solidFill>
                  <a:srgbClr val="000000"/>
                </a:solidFill>
              </a:defRPr>
            </a:lvl3pPr>
            <a:lvl4pPr marL="1828800" lvl="3" indent="-317500" rtl="0">
              <a:lnSpc>
                <a:spcPct val="115000"/>
              </a:lnSpc>
              <a:spcBef>
                <a:spcPts val="0"/>
              </a:spcBef>
              <a:spcAft>
                <a:spcPts val="0"/>
              </a:spcAft>
              <a:buClr>
                <a:srgbClr val="000000"/>
              </a:buClr>
              <a:buSzPts val="1400"/>
              <a:buChar char="●"/>
              <a:defRPr>
                <a:solidFill>
                  <a:srgbClr val="000000"/>
                </a:solidFill>
              </a:defRPr>
            </a:lvl4pPr>
            <a:lvl5pPr marL="2286000" lvl="4" indent="-317500" rtl="0">
              <a:lnSpc>
                <a:spcPct val="115000"/>
              </a:lnSpc>
              <a:spcBef>
                <a:spcPts val="0"/>
              </a:spcBef>
              <a:spcAft>
                <a:spcPts val="0"/>
              </a:spcAft>
              <a:buClr>
                <a:srgbClr val="000000"/>
              </a:buClr>
              <a:buSzPts val="1400"/>
              <a:buChar char="○"/>
              <a:defRPr>
                <a:solidFill>
                  <a:srgbClr val="000000"/>
                </a:solidFill>
              </a:defRPr>
            </a:lvl5pPr>
            <a:lvl6pPr marL="2743200" lvl="5" indent="-317500" rtl="0">
              <a:lnSpc>
                <a:spcPct val="115000"/>
              </a:lnSpc>
              <a:spcBef>
                <a:spcPts val="0"/>
              </a:spcBef>
              <a:spcAft>
                <a:spcPts val="0"/>
              </a:spcAft>
              <a:buClr>
                <a:srgbClr val="000000"/>
              </a:buClr>
              <a:buSzPts val="1400"/>
              <a:buChar char="■"/>
              <a:defRPr>
                <a:solidFill>
                  <a:srgbClr val="000000"/>
                </a:solidFill>
              </a:defRPr>
            </a:lvl6pPr>
            <a:lvl7pPr marL="3200400" lvl="6" indent="-317500" rtl="0">
              <a:lnSpc>
                <a:spcPct val="115000"/>
              </a:lnSpc>
              <a:spcBef>
                <a:spcPts val="0"/>
              </a:spcBef>
              <a:spcAft>
                <a:spcPts val="0"/>
              </a:spcAft>
              <a:buClr>
                <a:srgbClr val="000000"/>
              </a:buClr>
              <a:buSzPts val="1400"/>
              <a:buChar char="●"/>
              <a:defRPr>
                <a:solidFill>
                  <a:srgbClr val="000000"/>
                </a:solidFill>
              </a:defRPr>
            </a:lvl7pPr>
            <a:lvl8pPr marL="3657600" lvl="7" indent="-317500" rtl="0">
              <a:lnSpc>
                <a:spcPct val="115000"/>
              </a:lnSpc>
              <a:spcBef>
                <a:spcPts val="0"/>
              </a:spcBef>
              <a:spcAft>
                <a:spcPts val="0"/>
              </a:spcAft>
              <a:buClr>
                <a:srgbClr val="000000"/>
              </a:buClr>
              <a:buSzPts val="1400"/>
              <a:buChar char="○"/>
              <a:defRPr>
                <a:solidFill>
                  <a:srgbClr val="000000"/>
                </a:solidFill>
              </a:defRPr>
            </a:lvl8pPr>
            <a:lvl9pPr marL="4114800" lvl="8" indent="-317500" rtl="0">
              <a:lnSpc>
                <a:spcPct val="115000"/>
              </a:lnSpc>
              <a:spcBef>
                <a:spcPts val="0"/>
              </a:spcBef>
              <a:spcAft>
                <a:spcPts val="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2"/>
        <p:cNvGrpSpPr/>
        <p:nvPr/>
      </p:nvGrpSpPr>
      <p:grpSpPr>
        <a:xfrm>
          <a:off x="0" y="0"/>
          <a:ext cx="0" cy="0"/>
          <a:chOff x="0" y="0"/>
          <a:chExt cx="0" cy="0"/>
        </a:xfrm>
      </p:grpSpPr>
      <p:grpSp>
        <p:nvGrpSpPr>
          <p:cNvPr id="723" name="Google Shape;723;p34"/>
          <p:cNvGrpSpPr/>
          <p:nvPr/>
        </p:nvGrpSpPr>
        <p:grpSpPr>
          <a:xfrm flipH="1">
            <a:off x="1510279" y="-831315"/>
            <a:ext cx="8377976" cy="1614718"/>
            <a:chOff x="-566246" y="-831315"/>
            <a:chExt cx="8377976" cy="1614718"/>
          </a:xfrm>
        </p:grpSpPr>
        <p:sp>
          <p:nvSpPr>
            <p:cNvPr id="724" name="Google Shape;724;p3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3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54" name="Google Shape;754;p34"/>
          <p:cNvGrpSpPr/>
          <p:nvPr/>
        </p:nvGrpSpPr>
        <p:grpSpPr>
          <a:xfrm rot="5400000" flipH="1">
            <a:off x="-113625" y="3210625"/>
            <a:ext cx="536425" cy="3475150"/>
            <a:chOff x="327125" y="2375600"/>
            <a:chExt cx="536425" cy="3475150"/>
          </a:xfrm>
        </p:grpSpPr>
        <p:sp>
          <p:nvSpPr>
            <p:cNvPr id="755" name="Google Shape;755;p34"/>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68"/>
        <p:cNvGrpSpPr/>
        <p:nvPr/>
      </p:nvGrpSpPr>
      <p:grpSpPr>
        <a:xfrm>
          <a:off x="0" y="0"/>
          <a:ext cx="0" cy="0"/>
          <a:chOff x="0" y="0"/>
          <a:chExt cx="0" cy="0"/>
        </a:xfrm>
      </p:grpSpPr>
      <p:grpSp>
        <p:nvGrpSpPr>
          <p:cNvPr id="769" name="Google Shape;769;p35"/>
          <p:cNvGrpSpPr/>
          <p:nvPr/>
        </p:nvGrpSpPr>
        <p:grpSpPr>
          <a:xfrm>
            <a:off x="5266248" y="4568869"/>
            <a:ext cx="3157758" cy="296582"/>
            <a:chOff x="5266248" y="4230494"/>
            <a:chExt cx="3157758" cy="296582"/>
          </a:xfrm>
        </p:grpSpPr>
        <p:sp>
          <p:nvSpPr>
            <p:cNvPr id="770" name="Google Shape;770;p35"/>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35"/>
          <p:cNvGrpSpPr/>
          <p:nvPr/>
        </p:nvGrpSpPr>
        <p:grpSpPr>
          <a:xfrm>
            <a:off x="-364925" y="-1720950"/>
            <a:ext cx="9644000" cy="3383025"/>
            <a:chOff x="-364925" y="-1720950"/>
            <a:chExt cx="9644000" cy="3383025"/>
          </a:xfrm>
        </p:grpSpPr>
        <p:grpSp>
          <p:nvGrpSpPr>
            <p:cNvPr id="788" name="Google Shape;788;p35"/>
            <p:cNvGrpSpPr/>
            <p:nvPr/>
          </p:nvGrpSpPr>
          <p:grpSpPr>
            <a:xfrm flipH="1">
              <a:off x="-364925" y="-1720950"/>
              <a:ext cx="7767703" cy="3383025"/>
              <a:chOff x="24125" y="294775"/>
              <a:chExt cx="7767703" cy="3383025"/>
            </a:xfrm>
          </p:grpSpPr>
          <p:sp>
            <p:nvSpPr>
              <p:cNvPr id="789" name="Google Shape;789;p3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83" name="Google Shape;883;p35"/>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84" name="Google Shape;884;p35"/>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85" name="Google Shape;885;p35"/>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0" name="Google Shape;20;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1" name="Google Shape;21;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 name="Google Shape;23;p5"/>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8" name="Google Shape;28;p7"/>
          <p:cNvSpPr txBox="1">
            <a:spLocks noGrp="1"/>
          </p:cNvSpPr>
          <p:nvPr>
            <p:ph type="body" idx="1"/>
          </p:nvPr>
        </p:nvSpPr>
        <p:spPr>
          <a:xfrm>
            <a:off x="715100" y="1679050"/>
            <a:ext cx="4061100" cy="2929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720100" y="534998"/>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2241550" y="2207325"/>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5" Type="http://schemas.openxmlformats.org/officeDocument/2006/relationships/slideLayout" Target="../slideLayouts/slideLayout28.xml"/><Relationship Id="rId10" Type="http://schemas.openxmlformats.org/officeDocument/2006/relationships/theme" Target="../theme/theme2.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rgbClr val="C9FCFF"/>
            </a:gs>
            <a:gs pos="91000">
              <a:srgbClr val="0006F2"/>
            </a:gs>
          </a:gsLst>
          <a:lin ang="135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2pPr>
            <a:lvl3pPr lvl="2"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3pPr>
            <a:lvl4pPr lvl="3"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4pPr>
            <a:lvl5pPr lvl="4"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5pPr>
            <a:lvl6pPr lvl="5"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6pPr>
            <a:lvl7pPr lvl="6"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7pPr>
            <a:lvl8pPr lvl="7"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8pPr>
            <a:lvl9pPr lvl="8" algn="ctr"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726">
          <p15:clr>
            <a:srgbClr val="EA4335"/>
          </p15:clr>
        </p15:guide>
        <p15:guide id="7" orient="horz" pos="1816">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rgbClr val="C9FCFF"/>
            </a:gs>
            <a:gs pos="91000">
              <a:srgbClr val="0006F2"/>
            </a:gs>
          </a:gsLst>
          <a:lin ang="13500000" scaled="1"/>
          <a:tileRect/>
        </a:gradFill>
        <a:effectLst/>
      </p:bgPr>
    </p:bg>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a:endParaRPr/>
          </a:p>
        </p:txBody>
      </p:sp>
      <p:sp>
        <p:nvSpPr>
          <p:cNvPr id="133" name="Google Shape;133;p25"/>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rtl="0">
              <a:lnSpc>
                <a:spcPct val="100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6" r:id="rId4"/>
    <p:sldLayoutId id="2147483677" r:id="rId5"/>
    <p:sldLayoutId id="2147483678" r:id="rId6"/>
    <p:sldLayoutId id="2147483679" r:id="rId7"/>
    <p:sldLayoutId id="2147483680" r:id="rId8"/>
    <p:sldLayoutId id="2147483681"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5.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microsoft.com/office/2007/relationships/hdphoto" Target="../media/hdphoto3.wdp"/><Relationship Id="rId5" Type="http://schemas.openxmlformats.org/officeDocument/2006/relationships/image" Target="../media/image3.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microsoft.com/office/2007/relationships/hdphoto" Target="../media/hdphoto3.wdp"/><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5.xml"/><Relationship Id="rId6" Type="http://schemas.microsoft.com/office/2007/relationships/hdphoto" Target="../media/hdphoto3.wdp"/><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5.xml"/><Relationship Id="rId6" Type="http://schemas.microsoft.com/office/2007/relationships/hdphoto" Target="../media/hdphoto3.wdp"/><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microsoft.com/office/2007/relationships/hdphoto" Target="../media/hdphoto3.wdp"/><Relationship Id="rId5" Type="http://schemas.openxmlformats.org/officeDocument/2006/relationships/image" Target="../media/image3.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3" name="Picture 2">
            <a:extLst>
              <a:ext uri="{FF2B5EF4-FFF2-40B4-BE49-F238E27FC236}">
                <a16:creationId xmlns:a16="http://schemas.microsoft.com/office/drawing/2014/main" id="{43F4975E-EA7B-5748-8C89-12F1800E02D7}"/>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4292" y="1986396"/>
            <a:ext cx="9144000" cy="3155313"/>
          </a:xfrm>
          <a:prstGeom prst="rect">
            <a:avLst/>
          </a:prstGeom>
        </p:spPr>
      </p:pic>
      <p:pic>
        <p:nvPicPr>
          <p:cNvPr id="4" name="Picture 3">
            <a:extLst>
              <a:ext uri="{FF2B5EF4-FFF2-40B4-BE49-F238E27FC236}">
                <a16:creationId xmlns:a16="http://schemas.microsoft.com/office/drawing/2014/main" id="{4795B388-21D7-F100-D64C-B2A781490ECA}"/>
              </a:ext>
            </a:extLst>
          </p:cNvPr>
          <p:cNvPicPr>
            <a:picLocks noChangeAspect="1"/>
          </p:cNvPicPr>
          <p:nvPr/>
        </p:nvPicPr>
        <p:blipFill>
          <a:blip r:embed="rId5">
            <a:lum bright="70000" contrast="-70000"/>
            <a:alphaModFix amt="70000"/>
            <a:extLst>
              <a:ext uri="{BEBA8EAE-BF5A-486C-A8C5-ECC9F3942E4B}">
                <a14:imgProps xmlns:a14="http://schemas.microsoft.com/office/drawing/2010/main">
                  <a14:imgLayer r:embed="rId6">
                    <a14:imgEffect>
                      <a14:artisticPhotocopy/>
                    </a14:imgEffect>
                    <a14:imgEffect>
                      <a14:brightnessContrast bright="-20000"/>
                    </a14:imgEffect>
                  </a14:imgLayer>
                </a14:imgProps>
              </a:ext>
            </a:extLst>
          </a:blip>
          <a:stretch>
            <a:fillRect/>
          </a:stretch>
        </p:blipFill>
        <p:spPr>
          <a:xfrm rot="20135304">
            <a:off x="-1025119" y="-3038125"/>
            <a:ext cx="4633784" cy="5143500"/>
          </a:xfrm>
          <a:prstGeom prst="rect">
            <a:avLst/>
          </a:prstGeom>
        </p:spPr>
      </p:pic>
      <p:sp>
        <p:nvSpPr>
          <p:cNvPr id="6" name="Google Shape;895;p39">
            <a:extLst>
              <a:ext uri="{FF2B5EF4-FFF2-40B4-BE49-F238E27FC236}">
                <a16:creationId xmlns:a16="http://schemas.microsoft.com/office/drawing/2014/main" id="{95429525-9B4C-C577-2CE4-0855C4740467}"/>
              </a:ext>
            </a:extLst>
          </p:cNvPr>
          <p:cNvSpPr txBox="1">
            <a:spLocks/>
          </p:cNvSpPr>
          <p:nvPr/>
        </p:nvSpPr>
        <p:spPr>
          <a:xfrm>
            <a:off x="853039" y="1557600"/>
            <a:ext cx="7437921" cy="2028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IN" sz="5400" dirty="0">
                <a:solidFill>
                  <a:srgbClr val="000000"/>
                </a:solidFill>
              </a:rPr>
              <a:t>MUSIC GENRE CLASSIFICATION USING DEEP LEARNING</a:t>
            </a:r>
          </a:p>
        </p:txBody>
      </p:sp>
    </p:spTree>
    <p:extLst>
      <p:ext uri="{BB962C8B-B14F-4D97-AF65-F5344CB8AC3E}">
        <p14:creationId xmlns:p14="http://schemas.microsoft.com/office/powerpoint/2010/main" val="2784015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2" name="Picture 1">
            <a:extLst>
              <a:ext uri="{FF2B5EF4-FFF2-40B4-BE49-F238E27FC236}">
                <a16:creationId xmlns:a16="http://schemas.microsoft.com/office/drawing/2014/main" id="{83C13402-9271-A0E1-DA12-5BB33D2F8079}"/>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4292" y="1979139"/>
            <a:ext cx="9144000" cy="3155313"/>
          </a:xfrm>
          <a:prstGeom prst="rect">
            <a:avLst/>
          </a:prstGeom>
        </p:spPr>
      </p:pic>
      <p:pic>
        <p:nvPicPr>
          <p:cNvPr id="7" name="Picture 6">
            <a:extLst>
              <a:ext uri="{FF2B5EF4-FFF2-40B4-BE49-F238E27FC236}">
                <a16:creationId xmlns:a16="http://schemas.microsoft.com/office/drawing/2014/main" id="{C0DCE601-35A0-A59B-99FB-20186CC43882}"/>
              </a:ext>
            </a:extLst>
          </p:cNvPr>
          <p:cNvPicPr>
            <a:picLocks noChangeAspect="1"/>
          </p:cNvPicPr>
          <p:nvPr/>
        </p:nvPicPr>
        <p:blipFill>
          <a:blip r:embed="rId5">
            <a:lum bright="70000" contrast="-70000"/>
            <a:alphaModFix amt="50000"/>
            <a:extLst>
              <a:ext uri="{BEBA8EAE-BF5A-486C-A8C5-ECC9F3942E4B}">
                <a14:imgProps xmlns:a14="http://schemas.microsoft.com/office/drawing/2010/main">
                  <a14:imgLayer r:embed="rId6">
                    <a14:imgEffect>
                      <a14:artisticPhotocopy/>
                    </a14:imgEffect>
                  </a14:imgLayer>
                </a14:imgProps>
              </a:ext>
            </a:extLst>
          </a:blip>
          <a:stretch>
            <a:fillRect/>
          </a:stretch>
        </p:blipFill>
        <p:spPr>
          <a:xfrm rot="741590" flipH="1">
            <a:off x="23544" y="-123090"/>
            <a:ext cx="2102757" cy="2102757"/>
          </a:xfrm>
          <a:prstGeom prst="rect">
            <a:avLst/>
          </a:prstGeom>
        </p:spPr>
      </p:pic>
      <p:sp>
        <p:nvSpPr>
          <p:cNvPr id="917" name="Google Shape;917;p40"/>
          <p:cNvSpPr txBox="1">
            <a:spLocks noGrp="1"/>
          </p:cNvSpPr>
          <p:nvPr>
            <p:ph type="title"/>
          </p:nvPr>
        </p:nvSpPr>
        <p:spPr>
          <a:xfrm>
            <a:off x="720000" y="322108"/>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000000"/>
                </a:solidFill>
              </a:rPr>
              <a:t>INTRODUCTION</a:t>
            </a:r>
            <a:endParaRPr lang="en-IN" dirty="0">
              <a:solidFill>
                <a:srgbClr val="000000"/>
              </a:solidFill>
            </a:endParaRPr>
          </a:p>
        </p:txBody>
      </p:sp>
      <p:sp>
        <p:nvSpPr>
          <p:cNvPr id="918" name="Google Shape;918;p40"/>
          <p:cNvSpPr txBox="1">
            <a:spLocks noGrp="1"/>
          </p:cNvSpPr>
          <p:nvPr>
            <p:ph type="body" idx="1"/>
          </p:nvPr>
        </p:nvSpPr>
        <p:spPr>
          <a:xfrm>
            <a:off x="417606" y="948751"/>
            <a:ext cx="8300204" cy="3884863"/>
          </a:xfrm>
          <a:prstGeom prst="rect">
            <a:avLst/>
          </a:prstGeom>
        </p:spPr>
        <p:txBody>
          <a:bodyPr spcFirstLastPara="1" wrap="square" lIns="0" tIns="0" rIns="0" bIns="0" anchor="t" anchorCtr="0">
            <a:noAutofit/>
          </a:bodyPr>
          <a:lstStyle/>
          <a:p>
            <a:pPr marL="139700" indent="0">
              <a:spcAft>
                <a:spcPts val="900"/>
              </a:spcAft>
              <a:buSzPts val="1400"/>
              <a:buNone/>
            </a:pPr>
            <a:r>
              <a:rPr lang="en-US" dirty="0">
                <a:solidFill>
                  <a:srgbClr val="000000"/>
                </a:solidFill>
              </a:rPr>
              <a:t>Music genre classification plays a crucial role in the ever-evolving world of music streaming and applications. With the rise of platforms like Spotify, Apple Music, Shazam, SoundCloud, Deezer among many others, it has become increasingly important to develop technologies that can accurately categorize music into various genres.</a:t>
            </a:r>
          </a:p>
          <a:p>
            <a:pPr marL="139700" indent="0">
              <a:spcAft>
                <a:spcPts val="900"/>
              </a:spcAft>
              <a:buSzPts val="1400"/>
              <a:buNone/>
            </a:pPr>
            <a:r>
              <a:rPr lang="en-US" dirty="0">
                <a:solidFill>
                  <a:srgbClr val="000000"/>
                </a:solidFill>
              </a:rPr>
              <a:t>Our model utilizes an algorithm that considers multiple audio-based factors, such as the type of instruments used, bass characteristics, frequency patterns, and chroma vectors, to determine the genre of a given music file.</a:t>
            </a:r>
          </a:p>
          <a:p>
            <a:pPr marL="139700" indent="0">
              <a:spcAft>
                <a:spcPts val="900"/>
              </a:spcAft>
              <a:buSzPts val="1400"/>
              <a:buNone/>
            </a:pPr>
            <a:r>
              <a:rPr lang="en-US" dirty="0">
                <a:solidFill>
                  <a:srgbClr val="000000"/>
                </a:solidFill>
              </a:rPr>
              <a:t>The genres we focus on include blues, classical, country, disco, hip-hop, jazz, metal, pop, reggae, and rock:</a:t>
            </a:r>
          </a:p>
          <a:p>
            <a:pPr marL="139700" indent="0">
              <a:spcAft>
                <a:spcPts val="900"/>
              </a:spcAft>
              <a:buSzPts val="1400"/>
              <a:buNone/>
            </a:pPr>
            <a:r>
              <a:rPr lang="en-US" dirty="0">
                <a:solidFill>
                  <a:srgbClr val="000000"/>
                </a:solidFill>
              </a:rPr>
              <a:t>Blues wails through soulful guitar and harmonica; classical symphonies soar with strings, brass, and woodwinds; country twangs with acoustic guitars and fiddles; disco grooves with pulsating basslines and funky keyboards; hip-hop rhymes over beats crafted with drum machines and samples; jazz swings with improvisation on saxophone, trumpet, and piano; metal shreds with electric guitars and thunderous drums; pop sparkles with catchy hooks and synthesizers; reggae grooves to the rhythm of bass guitar and drums; and rock roars with power chords played on electric guitars and thundering basslines.</a:t>
            </a:r>
          </a:p>
        </p:txBody>
      </p:sp>
    </p:spTree>
    <p:extLst>
      <p:ext uri="{BB962C8B-B14F-4D97-AF65-F5344CB8AC3E}">
        <p14:creationId xmlns:p14="http://schemas.microsoft.com/office/powerpoint/2010/main" val="2661859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3" name="Picture 2">
            <a:extLst>
              <a:ext uri="{FF2B5EF4-FFF2-40B4-BE49-F238E27FC236}">
                <a16:creationId xmlns:a16="http://schemas.microsoft.com/office/drawing/2014/main" id="{81636259-8E7F-A8F4-5E97-5A8BB2F40D9A}"/>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2965" y="1979139"/>
            <a:ext cx="9144000" cy="3155313"/>
          </a:xfrm>
          <a:prstGeom prst="rect">
            <a:avLst/>
          </a:prstGeom>
        </p:spPr>
      </p:pic>
      <p:sp>
        <p:nvSpPr>
          <p:cNvPr id="917" name="Google Shape;917;p40"/>
          <p:cNvSpPr txBox="1">
            <a:spLocks noGrp="1"/>
          </p:cNvSpPr>
          <p:nvPr>
            <p:ph type="title"/>
          </p:nvPr>
        </p:nvSpPr>
        <p:spPr>
          <a:xfrm>
            <a:off x="720000" y="322108"/>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000000"/>
                </a:solidFill>
              </a:rPr>
              <a:t>WORKING</a:t>
            </a:r>
            <a:endParaRPr lang="en-IN" dirty="0">
              <a:solidFill>
                <a:srgbClr val="000000"/>
              </a:solidFill>
            </a:endParaRPr>
          </a:p>
        </p:txBody>
      </p:sp>
      <p:pic>
        <p:nvPicPr>
          <p:cNvPr id="4" name="Picture 3">
            <a:extLst>
              <a:ext uri="{FF2B5EF4-FFF2-40B4-BE49-F238E27FC236}">
                <a16:creationId xmlns:a16="http://schemas.microsoft.com/office/drawing/2014/main" id="{04D1AEC4-A4A6-6ABF-11FF-37CB1D6A20D4}"/>
              </a:ext>
            </a:extLst>
          </p:cNvPr>
          <p:cNvPicPr>
            <a:picLocks noChangeAspect="1"/>
          </p:cNvPicPr>
          <p:nvPr/>
        </p:nvPicPr>
        <p:blipFill>
          <a:blip r:embed="rId5">
            <a:lum bright="70000" contrast="-70000"/>
            <a:alphaModFix amt="50000"/>
            <a:extLst>
              <a:ext uri="{BEBA8EAE-BF5A-486C-A8C5-ECC9F3942E4B}">
                <a14:imgProps xmlns:a14="http://schemas.microsoft.com/office/drawing/2010/main">
                  <a14:imgLayer r:embed="rId6">
                    <a14:imgEffect>
                      <a14:artisticPhotocopy/>
                    </a14:imgEffect>
                  </a14:imgLayer>
                </a14:imgProps>
              </a:ext>
            </a:extLst>
          </a:blip>
          <a:stretch>
            <a:fillRect/>
          </a:stretch>
        </p:blipFill>
        <p:spPr>
          <a:xfrm rot="741590" flipH="1">
            <a:off x="23544" y="-123090"/>
            <a:ext cx="2102757" cy="2102757"/>
          </a:xfrm>
          <a:prstGeom prst="rect">
            <a:avLst/>
          </a:prstGeom>
        </p:spPr>
      </p:pic>
      <p:sp>
        <p:nvSpPr>
          <p:cNvPr id="14" name="Google Shape;918;p40">
            <a:extLst>
              <a:ext uri="{FF2B5EF4-FFF2-40B4-BE49-F238E27FC236}">
                <a16:creationId xmlns:a16="http://schemas.microsoft.com/office/drawing/2014/main" id="{FBCD57F5-CD34-0BEC-2626-2463D9B3A579}"/>
              </a:ext>
            </a:extLst>
          </p:cNvPr>
          <p:cNvSpPr txBox="1">
            <a:spLocks noGrp="1"/>
          </p:cNvSpPr>
          <p:nvPr>
            <p:ph type="body" idx="1"/>
          </p:nvPr>
        </p:nvSpPr>
        <p:spPr>
          <a:xfrm>
            <a:off x="377088" y="884746"/>
            <a:ext cx="8389823" cy="4060226"/>
          </a:xfrm>
          <a:prstGeom prst="rect">
            <a:avLst/>
          </a:prstGeom>
        </p:spPr>
        <p:txBody>
          <a:bodyPr spcFirstLastPara="1" wrap="square" lIns="0" tIns="0" rIns="0" bIns="0" anchor="t" anchorCtr="0">
            <a:noAutofit/>
          </a:bodyPr>
          <a:lstStyle/>
          <a:p>
            <a:pPr marL="139700" indent="0">
              <a:spcAft>
                <a:spcPts val="900"/>
              </a:spcAft>
              <a:buSzPts val="1400"/>
              <a:buNone/>
            </a:pPr>
            <a:r>
              <a:rPr lang="en-US" sz="1500" dirty="0">
                <a:solidFill>
                  <a:srgbClr val="000000"/>
                </a:solidFill>
              </a:rPr>
              <a:t>Music genre classification using deep learning involves training models to automatically classify audio files into different genres based on their content. Deep learning algorithms, such as convolutional neural networks (CNNs) and recurrent neural networks (RNNs), are commonly used for this task.</a:t>
            </a:r>
          </a:p>
          <a:p>
            <a:pPr marL="139700" indent="0">
              <a:spcAft>
                <a:spcPts val="900"/>
              </a:spcAft>
              <a:buSzPts val="1400"/>
              <a:buNone/>
            </a:pPr>
            <a:r>
              <a:rPr lang="en-US" sz="1500" b="1" dirty="0">
                <a:solidFill>
                  <a:schemeClr val="tx1"/>
                </a:solidFill>
              </a:rPr>
              <a:t>Dataset - </a:t>
            </a:r>
            <a:r>
              <a:rPr lang="en-US" sz="1500" dirty="0">
                <a:solidFill>
                  <a:srgbClr val="000000"/>
                </a:solidFill>
              </a:rPr>
              <a:t>To train the deep learning models, a dataset of music files with labeled genres is required. One example of such a dataset is the GTZAN dataset, which contains 1000 music files with ten different genres. The dataset is typically preprocessed to extract relevant features from the audio files, such as spectrograms or </a:t>
            </a:r>
            <a:r>
              <a:rPr lang="en-US" sz="1500" dirty="0" err="1">
                <a:solidFill>
                  <a:srgbClr val="000000"/>
                </a:solidFill>
              </a:rPr>
              <a:t>mel</a:t>
            </a:r>
            <a:r>
              <a:rPr lang="en-US" sz="1500" dirty="0">
                <a:solidFill>
                  <a:srgbClr val="000000"/>
                </a:solidFill>
              </a:rPr>
              <a:t>-frequency cepstral coefficients (MFCCs) .</a:t>
            </a:r>
          </a:p>
          <a:p>
            <a:pPr marL="139700" indent="0">
              <a:spcAft>
                <a:spcPts val="900"/>
              </a:spcAft>
              <a:buSzPts val="1400"/>
              <a:buNone/>
            </a:pPr>
            <a:r>
              <a:rPr lang="en-US" sz="1500" b="1" dirty="0">
                <a:solidFill>
                  <a:schemeClr val="tx1"/>
                </a:solidFill>
              </a:rPr>
              <a:t>Feature Extraction - </a:t>
            </a:r>
            <a:r>
              <a:rPr lang="en-US" sz="1500" dirty="0">
                <a:solidFill>
                  <a:srgbClr val="000000"/>
                </a:solidFill>
              </a:rPr>
              <a:t>Audio features need to be extracted from the music files. Commonly used features include spectrograms, which visualize audio signals based on their frequency components, and MFCCs, which capture the shape of the power spectrum of a sound signal. These features provide representations of the audio files that can be used as input to the models.</a:t>
            </a:r>
          </a:p>
          <a:p>
            <a:pPr marL="139700" indent="0">
              <a:spcAft>
                <a:spcPts val="900"/>
              </a:spcAft>
              <a:buSzPts val="1400"/>
              <a:buNone/>
            </a:pPr>
            <a:r>
              <a:rPr lang="en-US" sz="1500" b="1" dirty="0">
                <a:solidFill>
                  <a:schemeClr val="tx1"/>
                </a:solidFill>
              </a:rPr>
              <a:t>Model Training - </a:t>
            </a:r>
            <a:r>
              <a:rPr lang="en-US" sz="1500" dirty="0">
                <a:solidFill>
                  <a:srgbClr val="000000"/>
                </a:solidFill>
              </a:rPr>
              <a:t>Once the features are extracted, deep learning models can be trained to classify the music files into different genres. CNNs are often used for this task, as they can effectively learn hierarchical representations. After training the models, their performance is evaluated using a separate validation or test set.</a:t>
            </a:r>
          </a:p>
        </p:txBody>
      </p:sp>
    </p:spTree>
    <p:extLst>
      <p:ext uri="{BB962C8B-B14F-4D97-AF65-F5344CB8AC3E}">
        <p14:creationId xmlns:p14="http://schemas.microsoft.com/office/powerpoint/2010/main" val="3883082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4" name="Picture 3">
            <a:extLst>
              <a:ext uri="{FF2B5EF4-FFF2-40B4-BE49-F238E27FC236}">
                <a16:creationId xmlns:a16="http://schemas.microsoft.com/office/drawing/2014/main" id="{F30C7120-7656-8680-245A-5B867987F7CD}"/>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2965" y="1979139"/>
            <a:ext cx="9144000" cy="3155313"/>
          </a:xfrm>
          <a:prstGeom prst="rect">
            <a:avLst/>
          </a:prstGeom>
        </p:spPr>
      </p:pic>
      <p:pic>
        <p:nvPicPr>
          <p:cNvPr id="5" name="Picture 4">
            <a:extLst>
              <a:ext uri="{FF2B5EF4-FFF2-40B4-BE49-F238E27FC236}">
                <a16:creationId xmlns:a16="http://schemas.microsoft.com/office/drawing/2014/main" id="{6036D61B-2AF3-8FB4-A54B-8B68A4A72C50}"/>
              </a:ext>
            </a:extLst>
          </p:cNvPr>
          <p:cNvPicPr>
            <a:picLocks noChangeAspect="1"/>
          </p:cNvPicPr>
          <p:nvPr/>
        </p:nvPicPr>
        <p:blipFill>
          <a:blip r:embed="rId5">
            <a:lum bright="70000" contrast="-70000"/>
            <a:alphaModFix amt="50000"/>
            <a:extLst>
              <a:ext uri="{BEBA8EAE-BF5A-486C-A8C5-ECC9F3942E4B}">
                <a14:imgProps xmlns:a14="http://schemas.microsoft.com/office/drawing/2010/main">
                  <a14:imgLayer r:embed="rId6">
                    <a14:imgEffect>
                      <a14:artisticPhotocopy/>
                    </a14:imgEffect>
                  </a14:imgLayer>
                </a14:imgProps>
              </a:ext>
            </a:extLst>
          </a:blip>
          <a:stretch>
            <a:fillRect/>
          </a:stretch>
        </p:blipFill>
        <p:spPr>
          <a:xfrm rot="741590" flipH="1">
            <a:off x="23544" y="-123090"/>
            <a:ext cx="2102757" cy="2102757"/>
          </a:xfrm>
          <a:prstGeom prst="rect">
            <a:avLst/>
          </a:prstGeom>
        </p:spPr>
      </p:pic>
      <p:sp>
        <p:nvSpPr>
          <p:cNvPr id="917" name="Google Shape;917;p40"/>
          <p:cNvSpPr txBox="1">
            <a:spLocks noGrp="1"/>
          </p:cNvSpPr>
          <p:nvPr>
            <p:ph type="title"/>
          </p:nvPr>
        </p:nvSpPr>
        <p:spPr>
          <a:xfrm>
            <a:off x="719999" y="163894"/>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000000"/>
                </a:solidFill>
              </a:rPr>
              <a:t>ARCHITECTURE</a:t>
            </a:r>
            <a:endParaRPr lang="en-IN" dirty="0">
              <a:solidFill>
                <a:srgbClr val="000000"/>
              </a:solidFill>
            </a:endParaRPr>
          </a:p>
        </p:txBody>
      </p:sp>
      <p:sp>
        <p:nvSpPr>
          <p:cNvPr id="2" name="Google Shape;918;p40">
            <a:extLst>
              <a:ext uri="{FF2B5EF4-FFF2-40B4-BE49-F238E27FC236}">
                <a16:creationId xmlns:a16="http://schemas.microsoft.com/office/drawing/2014/main" id="{477848FB-2D5B-3B48-758A-72105C17D160}"/>
              </a:ext>
            </a:extLst>
          </p:cNvPr>
          <p:cNvSpPr txBox="1">
            <a:spLocks/>
          </p:cNvSpPr>
          <p:nvPr/>
        </p:nvSpPr>
        <p:spPr>
          <a:xfrm>
            <a:off x="456633" y="810523"/>
            <a:ext cx="8280967" cy="4060226"/>
          </a:xfrm>
          <a:prstGeom prst="rect">
            <a:avLst/>
          </a:prstGeom>
          <a:noFill/>
          <a:ln>
            <a:noFill/>
          </a:ln>
        </p:spPr>
        <p:txBody>
          <a:bodyPr spcFirstLastPara="1" wrap="square" lIns="0" tIns="0" rIns="0" bIns="0" numCol="1"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a:spcAft>
                <a:spcPts val="1200"/>
              </a:spcAft>
              <a:buClr>
                <a:srgbClr val="000000"/>
              </a:buClr>
              <a:buSzPct val="100000"/>
            </a:pPr>
            <a:r>
              <a:rPr lang="en-US" sz="1500" b="1" dirty="0">
                <a:solidFill>
                  <a:schemeClr val="tx1"/>
                </a:solidFill>
                <a:effectLst/>
                <a:latin typeface="Roboto" panose="02000000000000000000" pitchFamily="2" charset="0"/>
                <a:ea typeface="Roboto" panose="02000000000000000000" pitchFamily="2" charset="0"/>
              </a:rPr>
              <a:t>INPUT Layer </a:t>
            </a:r>
            <a:r>
              <a:rPr lang="en-US" sz="1500" dirty="0">
                <a:solidFill>
                  <a:schemeClr val="tx1"/>
                </a:solidFill>
                <a:effectLst/>
                <a:latin typeface="Roboto" panose="02000000000000000000" pitchFamily="2" charset="0"/>
                <a:ea typeface="Roboto" panose="02000000000000000000" pitchFamily="2" charset="0"/>
              </a:rPr>
              <a:t>- </a:t>
            </a:r>
            <a:r>
              <a:rPr lang="en-US" sz="1500" dirty="0">
                <a:solidFill>
                  <a:srgbClr val="000000"/>
                </a:solidFill>
                <a:effectLst/>
                <a:latin typeface="Roboto" panose="02000000000000000000" pitchFamily="2" charset="0"/>
                <a:ea typeface="Roboto" panose="02000000000000000000" pitchFamily="2" charset="0"/>
              </a:rPr>
              <a:t>The input layer takes in a feature vector of shape (498).</a:t>
            </a:r>
          </a:p>
          <a:p>
            <a:pPr>
              <a:spcAft>
                <a:spcPts val="1200"/>
              </a:spcAft>
              <a:buClr>
                <a:srgbClr val="000000"/>
              </a:buClr>
              <a:buSzPct val="100000"/>
            </a:pPr>
            <a:r>
              <a:rPr lang="en-US" sz="1500" b="1" dirty="0">
                <a:solidFill>
                  <a:schemeClr val="tx1"/>
                </a:solidFill>
                <a:latin typeface="Roboto" panose="02000000000000000000" pitchFamily="2" charset="0"/>
                <a:ea typeface="Roboto" panose="02000000000000000000" pitchFamily="2" charset="0"/>
              </a:rPr>
              <a:t>Hidden Layer 1 - </a:t>
            </a:r>
            <a:r>
              <a:rPr lang="en-US" sz="1500" dirty="0">
                <a:solidFill>
                  <a:srgbClr val="000000"/>
                </a:solidFill>
                <a:latin typeface="Roboto" panose="02000000000000000000" pitchFamily="2" charset="0"/>
                <a:ea typeface="Roboto" panose="02000000000000000000" pitchFamily="2" charset="0"/>
              </a:rPr>
              <a:t>A dense layer of 300 units with </a:t>
            </a:r>
            <a:r>
              <a:rPr lang="en-US" sz="1500" dirty="0" err="1">
                <a:solidFill>
                  <a:srgbClr val="000000"/>
                </a:solidFill>
                <a:latin typeface="Roboto" panose="02000000000000000000" pitchFamily="2" charset="0"/>
                <a:ea typeface="Roboto" panose="02000000000000000000" pitchFamily="2" charset="0"/>
              </a:rPr>
              <a:t>ReLU</a:t>
            </a:r>
            <a:r>
              <a:rPr lang="en-US" sz="1500" dirty="0">
                <a:solidFill>
                  <a:srgbClr val="000000"/>
                </a:solidFill>
                <a:latin typeface="Roboto" panose="02000000000000000000" pitchFamily="2" charset="0"/>
                <a:ea typeface="Roboto" panose="02000000000000000000" pitchFamily="2" charset="0"/>
              </a:rPr>
              <a:t> activation function.</a:t>
            </a:r>
          </a:p>
          <a:p>
            <a:pPr>
              <a:spcAft>
                <a:spcPts val="1200"/>
              </a:spcAft>
              <a:buClr>
                <a:srgbClr val="000000"/>
              </a:buClr>
              <a:buSzPct val="100000"/>
            </a:pPr>
            <a:r>
              <a:rPr lang="en-US" sz="1500" b="1" dirty="0">
                <a:solidFill>
                  <a:schemeClr val="tx1"/>
                </a:solidFill>
                <a:latin typeface="Roboto" panose="02000000000000000000" pitchFamily="2" charset="0"/>
                <a:ea typeface="Roboto" panose="02000000000000000000" pitchFamily="2" charset="0"/>
              </a:rPr>
              <a:t>Hidden Layer 2 - </a:t>
            </a:r>
            <a:r>
              <a:rPr lang="en-US" sz="1500" dirty="0">
                <a:solidFill>
                  <a:srgbClr val="000000"/>
                </a:solidFill>
                <a:latin typeface="Roboto" panose="02000000000000000000" pitchFamily="2" charset="0"/>
                <a:ea typeface="Roboto" panose="02000000000000000000" pitchFamily="2" charset="0"/>
              </a:rPr>
              <a:t>A dense layer of 200 units with </a:t>
            </a:r>
            <a:r>
              <a:rPr lang="en-US" sz="1500" dirty="0" err="1">
                <a:solidFill>
                  <a:srgbClr val="000000"/>
                </a:solidFill>
                <a:latin typeface="Roboto" panose="02000000000000000000" pitchFamily="2" charset="0"/>
                <a:ea typeface="Roboto" panose="02000000000000000000" pitchFamily="2" charset="0"/>
              </a:rPr>
              <a:t>ReLU</a:t>
            </a:r>
            <a:r>
              <a:rPr lang="en-US" sz="1500" dirty="0">
                <a:solidFill>
                  <a:srgbClr val="000000"/>
                </a:solidFill>
                <a:latin typeface="Roboto" panose="02000000000000000000" pitchFamily="2" charset="0"/>
                <a:ea typeface="Roboto" panose="02000000000000000000" pitchFamily="2" charset="0"/>
              </a:rPr>
              <a:t> activation function.</a:t>
            </a:r>
            <a:endParaRPr lang="en-US" sz="1500" dirty="0">
              <a:solidFill>
                <a:srgbClr val="000000"/>
              </a:solidFill>
              <a:effectLst/>
              <a:latin typeface="Roboto" panose="02000000000000000000" pitchFamily="2" charset="0"/>
              <a:ea typeface="Roboto" panose="02000000000000000000" pitchFamily="2" charset="0"/>
            </a:endParaRPr>
          </a:p>
          <a:p>
            <a:pPr>
              <a:spcAft>
                <a:spcPts val="1200"/>
              </a:spcAft>
              <a:buClr>
                <a:srgbClr val="000000"/>
              </a:buClr>
              <a:buSzPct val="100000"/>
            </a:pPr>
            <a:r>
              <a:rPr lang="en-US" sz="1500" b="1" dirty="0">
                <a:solidFill>
                  <a:schemeClr val="tx1"/>
                </a:solidFill>
                <a:latin typeface="Roboto" panose="02000000000000000000" pitchFamily="2" charset="0"/>
                <a:ea typeface="Roboto" panose="02000000000000000000" pitchFamily="2" charset="0"/>
              </a:rPr>
              <a:t>Hidden Layer 3 - </a:t>
            </a:r>
            <a:r>
              <a:rPr lang="en-US" sz="1500" dirty="0">
                <a:solidFill>
                  <a:srgbClr val="000000"/>
                </a:solidFill>
                <a:latin typeface="Roboto" panose="02000000000000000000" pitchFamily="2" charset="0"/>
                <a:ea typeface="Roboto" panose="02000000000000000000" pitchFamily="2" charset="0"/>
              </a:rPr>
              <a:t>A dense layer of 100 units with </a:t>
            </a:r>
            <a:r>
              <a:rPr lang="en-US" sz="1500" dirty="0" err="1">
                <a:solidFill>
                  <a:srgbClr val="000000"/>
                </a:solidFill>
                <a:latin typeface="Roboto" panose="02000000000000000000" pitchFamily="2" charset="0"/>
                <a:ea typeface="Roboto" panose="02000000000000000000" pitchFamily="2" charset="0"/>
              </a:rPr>
              <a:t>ReLU</a:t>
            </a:r>
            <a:r>
              <a:rPr lang="en-US" sz="1500" dirty="0">
                <a:solidFill>
                  <a:srgbClr val="000000"/>
                </a:solidFill>
                <a:latin typeface="Roboto" panose="02000000000000000000" pitchFamily="2" charset="0"/>
                <a:ea typeface="Roboto" panose="02000000000000000000" pitchFamily="2" charset="0"/>
              </a:rPr>
              <a:t> activation function.</a:t>
            </a:r>
          </a:p>
          <a:p>
            <a:pPr>
              <a:spcAft>
                <a:spcPts val="1200"/>
              </a:spcAft>
              <a:buClr>
                <a:srgbClr val="000000"/>
              </a:buClr>
              <a:buSzPct val="100000"/>
            </a:pPr>
            <a:r>
              <a:rPr lang="en-US" sz="1500" b="1" dirty="0">
                <a:solidFill>
                  <a:schemeClr val="tx1"/>
                </a:solidFill>
                <a:effectLst/>
                <a:latin typeface="Roboto" panose="02000000000000000000" pitchFamily="2" charset="0"/>
                <a:ea typeface="Roboto" panose="02000000000000000000" pitchFamily="2" charset="0"/>
              </a:rPr>
              <a:t>OUTPUT Layer - </a:t>
            </a:r>
            <a:r>
              <a:rPr lang="en-US" sz="1500" dirty="0">
                <a:solidFill>
                  <a:srgbClr val="000000"/>
                </a:solidFill>
                <a:effectLst/>
                <a:latin typeface="Roboto" panose="02000000000000000000" pitchFamily="2" charset="0"/>
                <a:ea typeface="Roboto" panose="02000000000000000000" pitchFamily="2" charset="0"/>
              </a:rPr>
              <a:t>The output layer has 3 neurons, representing the probabilities of the input belonging to each of the three music genres (pop, </a:t>
            </a:r>
            <a:r>
              <a:rPr lang="en-US" sz="1500" dirty="0" err="1">
                <a:solidFill>
                  <a:srgbClr val="000000"/>
                </a:solidFill>
                <a:effectLst/>
                <a:latin typeface="Roboto" panose="02000000000000000000" pitchFamily="2" charset="0"/>
                <a:ea typeface="Roboto" panose="02000000000000000000" pitchFamily="2" charset="0"/>
              </a:rPr>
              <a:t>hiphop</a:t>
            </a:r>
            <a:r>
              <a:rPr lang="en-US" sz="1500" dirty="0">
                <a:solidFill>
                  <a:srgbClr val="000000"/>
                </a:solidFill>
                <a:effectLst/>
                <a:latin typeface="Roboto" panose="02000000000000000000" pitchFamily="2" charset="0"/>
                <a:ea typeface="Roboto" panose="02000000000000000000" pitchFamily="2" charset="0"/>
              </a:rPr>
              <a:t>, and metal).</a:t>
            </a:r>
          </a:p>
          <a:p>
            <a:pPr>
              <a:spcAft>
                <a:spcPts val="1200"/>
              </a:spcAft>
              <a:buClr>
                <a:srgbClr val="000000"/>
              </a:buClr>
              <a:buSzPct val="100000"/>
            </a:pPr>
            <a:r>
              <a:rPr lang="en-US" sz="1500" b="1" dirty="0">
                <a:solidFill>
                  <a:schemeClr val="tx1"/>
                </a:solidFill>
                <a:effectLst/>
                <a:latin typeface="Roboto" panose="02000000000000000000" pitchFamily="2" charset="0"/>
                <a:ea typeface="Roboto" panose="02000000000000000000" pitchFamily="2" charset="0"/>
              </a:rPr>
              <a:t>OPTIMIZER - </a:t>
            </a:r>
            <a:r>
              <a:rPr lang="en-US" sz="1500" dirty="0">
                <a:solidFill>
                  <a:srgbClr val="000000"/>
                </a:solidFill>
                <a:effectLst/>
                <a:latin typeface="Roboto" panose="02000000000000000000" pitchFamily="2" charset="0"/>
                <a:ea typeface="Roboto" panose="02000000000000000000" pitchFamily="2" charset="0"/>
              </a:rPr>
              <a:t>RMSprop is an optimization algorithm that adapts the learning rate based on the average of recent gradients. It helps in faster convergence and better performance, especially in scenarios with sparse gradients (79% Accuracy). ADAM – 61% Accuracy.</a:t>
            </a:r>
          </a:p>
          <a:p>
            <a:pPr>
              <a:spcAft>
                <a:spcPts val="1200"/>
              </a:spcAft>
              <a:buClr>
                <a:srgbClr val="000000"/>
              </a:buClr>
              <a:buSzPct val="100000"/>
            </a:pPr>
            <a:r>
              <a:rPr lang="en-US" sz="1500" b="1" dirty="0">
                <a:solidFill>
                  <a:schemeClr val="tx1"/>
                </a:solidFill>
                <a:latin typeface="Roboto" panose="02000000000000000000" pitchFamily="2" charset="0"/>
                <a:ea typeface="Roboto" panose="02000000000000000000" pitchFamily="2" charset="0"/>
              </a:rPr>
              <a:t>LOSS FUNCTION - </a:t>
            </a:r>
            <a:r>
              <a:rPr lang="en-US" sz="1500" dirty="0">
                <a:solidFill>
                  <a:srgbClr val="000000"/>
                </a:solidFill>
                <a:latin typeface="Roboto" panose="02000000000000000000" pitchFamily="2" charset="0"/>
                <a:ea typeface="Roboto" panose="02000000000000000000" pitchFamily="2" charset="0"/>
              </a:rPr>
              <a:t>The loss function chosen for this model is the Sparse Categorical Cross-entropy. It is suitable for multi-class classification problems and it aims to minimize this loss function during training.</a:t>
            </a:r>
          </a:p>
          <a:p>
            <a:pPr>
              <a:spcAft>
                <a:spcPts val="1200"/>
              </a:spcAft>
              <a:buClr>
                <a:srgbClr val="000000"/>
              </a:buClr>
              <a:buSzPct val="100000"/>
            </a:pPr>
            <a:r>
              <a:rPr lang="en-US" sz="1500" b="1" dirty="0">
                <a:solidFill>
                  <a:schemeClr val="tx1"/>
                </a:solidFill>
                <a:effectLst/>
                <a:latin typeface="Roboto" panose="02000000000000000000" pitchFamily="2" charset="0"/>
                <a:ea typeface="Roboto" panose="02000000000000000000" pitchFamily="2" charset="0"/>
              </a:rPr>
              <a:t>EPOCHS - </a:t>
            </a:r>
            <a:r>
              <a:rPr lang="en-US" sz="1500" dirty="0">
                <a:solidFill>
                  <a:srgbClr val="000000"/>
                </a:solidFill>
                <a:effectLst/>
                <a:latin typeface="Roboto" panose="02000000000000000000" pitchFamily="2" charset="0"/>
                <a:ea typeface="Roboto" panose="02000000000000000000" pitchFamily="2" charset="0"/>
              </a:rPr>
              <a:t>The model is trained for 200 epochs.</a:t>
            </a:r>
          </a:p>
        </p:txBody>
      </p:sp>
    </p:spTree>
    <p:extLst>
      <p:ext uri="{BB962C8B-B14F-4D97-AF65-F5344CB8AC3E}">
        <p14:creationId xmlns:p14="http://schemas.microsoft.com/office/powerpoint/2010/main" val="3350921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3" name="Picture 2">
            <a:extLst>
              <a:ext uri="{FF2B5EF4-FFF2-40B4-BE49-F238E27FC236}">
                <a16:creationId xmlns:a16="http://schemas.microsoft.com/office/drawing/2014/main" id="{85635339-6151-461B-25C7-3E189249B85F}"/>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2965" y="1979139"/>
            <a:ext cx="9144000" cy="3155313"/>
          </a:xfrm>
          <a:prstGeom prst="rect">
            <a:avLst/>
          </a:prstGeom>
        </p:spPr>
      </p:pic>
      <p:pic>
        <p:nvPicPr>
          <p:cNvPr id="4" name="Picture 3">
            <a:extLst>
              <a:ext uri="{FF2B5EF4-FFF2-40B4-BE49-F238E27FC236}">
                <a16:creationId xmlns:a16="http://schemas.microsoft.com/office/drawing/2014/main" id="{E13C3872-6460-3780-0FBD-6E9A1B9AE3FF}"/>
              </a:ext>
            </a:extLst>
          </p:cNvPr>
          <p:cNvPicPr>
            <a:picLocks noChangeAspect="1"/>
          </p:cNvPicPr>
          <p:nvPr/>
        </p:nvPicPr>
        <p:blipFill>
          <a:blip r:embed="rId5">
            <a:lum bright="70000" contrast="-70000"/>
            <a:alphaModFix amt="50000"/>
            <a:extLst>
              <a:ext uri="{BEBA8EAE-BF5A-486C-A8C5-ECC9F3942E4B}">
                <a14:imgProps xmlns:a14="http://schemas.microsoft.com/office/drawing/2010/main">
                  <a14:imgLayer r:embed="rId6">
                    <a14:imgEffect>
                      <a14:artisticPhotocopy/>
                    </a14:imgEffect>
                  </a14:imgLayer>
                </a14:imgProps>
              </a:ext>
            </a:extLst>
          </a:blip>
          <a:stretch>
            <a:fillRect/>
          </a:stretch>
        </p:blipFill>
        <p:spPr>
          <a:xfrm rot="741590" flipH="1">
            <a:off x="23544" y="-123090"/>
            <a:ext cx="2102757" cy="2102757"/>
          </a:xfrm>
          <a:prstGeom prst="rect">
            <a:avLst/>
          </a:prstGeom>
        </p:spPr>
      </p:pic>
      <p:sp>
        <p:nvSpPr>
          <p:cNvPr id="917" name="Google Shape;917;p40"/>
          <p:cNvSpPr txBox="1">
            <a:spLocks noGrp="1"/>
          </p:cNvSpPr>
          <p:nvPr>
            <p:ph type="title"/>
          </p:nvPr>
        </p:nvSpPr>
        <p:spPr>
          <a:xfrm>
            <a:off x="719998" y="271308"/>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000000"/>
                </a:solidFill>
              </a:rPr>
              <a:t>APPLICATIONS</a:t>
            </a:r>
            <a:endParaRPr lang="en-IN" dirty="0">
              <a:solidFill>
                <a:srgbClr val="000000"/>
              </a:solidFill>
            </a:endParaRPr>
          </a:p>
        </p:txBody>
      </p:sp>
      <p:sp>
        <p:nvSpPr>
          <p:cNvPr id="8" name="Google Shape;918;p40">
            <a:extLst>
              <a:ext uri="{FF2B5EF4-FFF2-40B4-BE49-F238E27FC236}">
                <a16:creationId xmlns:a16="http://schemas.microsoft.com/office/drawing/2014/main" id="{EC542022-3D82-2DFE-ED64-17CA204EA30E}"/>
              </a:ext>
            </a:extLst>
          </p:cNvPr>
          <p:cNvSpPr txBox="1">
            <a:spLocks/>
          </p:cNvSpPr>
          <p:nvPr/>
        </p:nvSpPr>
        <p:spPr>
          <a:xfrm>
            <a:off x="475057" y="928288"/>
            <a:ext cx="8193881" cy="406022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139700" indent="0">
              <a:spcAft>
                <a:spcPts val="900"/>
              </a:spcAft>
              <a:buSzPts val="1400"/>
              <a:buFont typeface="Roboto"/>
              <a:buNone/>
            </a:pPr>
            <a:r>
              <a:rPr lang="en-US" sz="1500" b="1" dirty="0">
                <a:solidFill>
                  <a:schemeClr val="tx1"/>
                </a:solidFill>
              </a:rPr>
              <a:t>Music Recommendation: </a:t>
            </a:r>
            <a:r>
              <a:rPr lang="en-US" sz="1500" dirty="0">
                <a:solidFill>
                  <a:srgbClr val="000000"/>
                </a:solidFill>
              </a:rPr>
              <a:t>Music genre classification is used as a fundamental step in building personalized music recommendation systems. By classifying music into different genres, the system can suggest songs or playlists that align with the user's preferences.</a:t>
            </a:r>
          </a:p>
          <a:p>
            <a:pPr marL="139700" indent="0">
              <a:spcAft>
                <a:spcPts val="900"/>
              </a:spcAft>
              <a:buSzPts val="1400"/>
              <a:buFont typeface="Roboto"/>
              <a:buNone/>
            </a:pPr>
            <a:r>
              <a:rPr lang="en-US" sz="1500" b="1" dirty="0">
                <a:solidFill>
                  <a:schemeClr val="tx1"/>
                </a:solidFill>
              </a:rPr>
              <a:t>Music Streaming Services: </a:t>
            </a:r>
            <a:r>
              <a:rPr lang="en-US" sz="1500" dirty="0">
                <a:solidFill>
                  <a:srgbClr val="000000"/>
                </a:solidFill>
              </a:rPr>
              <a:t>Music genre classification is employed by music streaming platforms to organize their vast libraries and improve user experience. It allows users to explore and discover music based on specific genres of interest.</a:t>
            </a:r>
          </a:p>
          <a:p>
            <a:pPr marL="139700" indent="0">
              <a:spcAft>
                <a:spcPts val="900"/>
              </a:spcAft>
              <a:buSzPts val="1400"/>
              <a:buFont typeface="Roboto"/>
              <a:buNone/>
            </a:pPr>
            <a:r>
              <a:rPr lang="en-US" sz="1500" b="1" dirty="0">
                <a:solidFill>
                  <a:schemeClr val="tx1"/>
                </a:solidFill>
              </a:rPr>
              <a:t>Music Analysis and Research: </a:t>
            </a:r>
            <a:r>
              <a:rPr lang="en-US" sz="1500" dirty="0">
                <a:solidFill>
                  <a:srgbClr val="000000"/>
                </a:solidFill>
              </a:rPr>
              <a:t>Music genre classification is used in music analysis and research to study trends, patterns, evolution and characteristics of different genres.</a:t>
            </a:r>
          </a:p>
          <a:p>
            <a:pPr marL="139700" indent="0">
              <a:spcAft>
                <a:spcPts val="900"/>
              </a:spcAft>
              <a:buSzPts val="1400"/>
              <a:buFont typeface="Roboto"/>
              <a:buNone/>
            </a:pPr>
            <a:r>
              <a:rPr lang="en-US" sz="1500" b="1" dirty="0">
                <a:solidFill>
                  <a:schemeClr val="tx1"/>
                </a:solidFill>
              </a:rPr>
              <a:t>Music Licensing, Marketing and Copyright: </a:t>
            </a:r>
            <a:r>
              <a:rPr lang="en-US" sz="1500" dirty="0">
                <a:solidFill>
                  <a:srgbClr val="000000"/>
                </a:solidFill>
              </a:rPr>
              <a:t>Music genre classification can assist in music licensing and copyright management. By accurately classifying music into genres, it becomes easier to categorize and manage licensing agreements for different genres of music. It can aid music producers and marketers in understanding the target audience and tailoring their music production and marketing strategies accordingly.</a:t>
            </a:r>
          </a:p>
          <a:p>
            <a:pPr marL="139700" indent="0">
              <a:spcAft>
                <a:spcPts val="900"/>
              </a:spcAft>
              <a:buSzPts val="1400"/>
              <a:buFont typeface="Roboto"/>
              <a:buNone/>
            </a:pPr>
            <a:r>
              <a:rPr lang="en-US" sz="1500" b="1" dirty="0">
                <a:solidFill>
                  <a:schemeClr val="tx1"/>
                </a:solidFill>
              </a:rPr>
              <a:t>Music Education: </a:t>
            </a:r>
            <a:r>
              <a:rPr lang="en-US" sz="1500" dirty="0">
                <a:solidFill>
                  <a:srgbClr val="000000"/>
                </a:solidFill>
              </a:rPr>
              <a:t>Music genre classification can be used in educational settings to teach students about different genres of music. It provides a structured way to introduce students to various musical styles and helps in developing their musical knowledge and appreciation.</a:t>
            </a:r>
          </a:p>
          <a:p>
            <a:pPr marL="139700" indent="0">
              <a:spcAft>
                <a:spcPts val="900"/>
              </a:spcAft>
              <a:buSzPts val="1400"/>
              <a:buFont typeface="Roboto"/>
              <a:buNone/>
            </a:pPr>
            <a:endParaRPr lang="en-US" sz="1500" u="sng" dirty="0">
              <a:solidFill>
                <a:srgbClr val="000000"/>
              </a:solidFill>
            </a:endParaRPr>
          </a:p>
        </p:txBody>
      </p:sp>
    </p:spTree>
    <p:extLst>
      <p:ext uri="{BB962C8B-B14F-4D97-AF65-F5344CB8AC3E}">
        <p14:creationId xmlns:p14="http://schemas.microsoft.com/office/powerpoint/2010/main" val="3195747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pic>
        <p:nvPicPr>
          <p:cNvPr id="3" name="Picture 2">
            <a:extLst>
              <a:ext uri="{FF2B5EF4-FFF2-40B4-BE49-F238E27FC236}">
                <a16:creationId xmlns:a16="http://schemas.microsoft.com/office/drawing/2014/main" id="{E80BCBFC-6742-12A1-BFEB-90533D531D41}"/>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4292" y="1979139"/>
            <a:ext cx="9144000" cy="3155313"/>
          </a:xfrm>
          <a:prstGeom prst="rect">
            <a:avLst/>
          </a:prstGeom>
        </p:spPr>
      </p:pic>
      <p:pic>
        <p:nvPicPr>
          <p:cNvPr id="4" name="Picture 3">
            <a:extLst>
              <a:ext uri="{FF2B5EF4-FFF2-40B4-BE49-F238E27FC236}">
                <a16:creationId xmlns:a16="http://schemas.microsoft.com/office/drawing/2014/main" id="{9CD5628A-4968-6024-CCB1-B6822B806D11}"/>
              </a:ext>
            </a:extLst>
          </p:cNvPr>
          <p:cNvPicPr>
            <a:picLocks noChangeAspect="1"/>
          </p:cNvPicPr>
          <p:nvPr/>
        </p:nvPicPr>
        <p:blipFill>
          <a:blip r:embed="rId5">
            <a:lum bright="70000" contrast="-70000"/>
            <a:alphaModFix amt="50000"/>
            <a:extLst>
              <a:ext uri="{BEBA8EAE-BF5A-486C-A8C5-ECC9F3942E4B}">
                <a14:imgProps xmlns:a14="http://schemas.microsoft.com/office/drawing/2010/main">
                  <a14:imgLayer r:embed="rId6">
                    <a14:imgEffect>
                      <a14:artisticPhotocopy/>
                    </a14:imgEffect>
                  </a14:imgLayer>
                </a14:imgProps>
              </a:ext>
            </a:extLst>
          </a:blip>
          <a:stretch>
            <a:fillRect/>
          </a:stretch>
        </p:blipFill>
        <p:spPr>
          <a:xfrm rot="741590" flipH="1">
            <a:off x="23544" y="-123090"/>
            <a:ext cx="2102757" cy="2102757"/>
          </a:xfrm>
          <a:prstGeom prst="rect">
            <a:avLst/>
          </a:prstGeom>
        </p:spPr>
      </p:pic>
      <p:sp>
        <p:nvSpPr>
          <p:cNvPr id="917" name="Google Shape;917;p40"/>
          <p:cNvSpPr txBox="1">
            <a:spLocks noGrp="1"/>
          </p:cNvSpPr>
          <p:nvPr>
            <p:ph type="title"/>
          </p:nvPr>
        </p:nvSpPr>
        <p:spPr>
          <a:xfrm>
            <a:off x="719999" y="163894"/>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000000"/>
                </a:solidFill>
              </a:rPr>
              <a:t>TECHNOLOGICAL ADVANCEMENTS</a:t>
            </a:r>
            <a:endParaRPr lang="en-IN" dirty="0">
              <a:solidFill>
                <a:srgbClr val="000000"/>
              </a:solidFill>
            </a:endParaRPr>
          </a:p>
        </p:txBody>
      </p:sp>
      <p:sp>
        <p:nvSpPr>
          <p:cNvPr id="8" name="Google Shape;918;p40">
            <a:extLst>
              <a:ext uri="{FF2B5EF4-FFF2-40B4-BE49-F238E27FC236}">
                <a16:creationId xmlns:a16="http://schemas.microsoft.com/office/drawing/2014/main" id="{EC542022-3D82-2DFE-ED64-17CA204EA30E}"/>
              </a:ext>
            </a:extLst>
          </p:cNvPr>
          <p:cNvSpPr txBox="1">
            <a:spLocks/>
          </p:cNvSpPr>
          <p:nvPr/>
        </p:nvSpPr>
        <p:spPr>
          <a:xfrm>
            <a:off x="445085" y="832294"/>
            <a:ext cx="8230731" cy="406022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1pPr>
            <a:lvl2pPr marL="914400" marR="0" lvl="1" indent="-330200" algn="l" rtl="0">
              <a:lnSpc>
                <a:spcPct val="100000"/>
              </a:lnSpc>
              <a:spcBef>
                <a:spcPts val="0"/>
              </a:spcBef>
              <a:spcAft>
                <a:spcPts val="0"/>
              </a:spcAft>
              <a:buClr>
                <a:schemeClr val="dk2"/>
              </a:buClr>
              <a:buSzPts val="1600"/>
              <a:buFont typeface="Roboto"/>
              <a:buChar char="○"/>
              <a:defRPr sz="1400" b="0" i="0" u="none" strike="noStrike" cap="none">
                <a:solidFill>
                  <a:schemeClr val="dk1"/>
                </a:solidFill>
                <a:latin typeface="Roboto"/>
                <a:ea typeface="Roboto"/>
                <a:cs typeface="Roboto"/>
                <a:sym typeface="Roboto"/>
              </a:defRPr>
            </a:lvl2pPr>
            <a:lvl3pPr marL="1371600" marR="0" lvl="2"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3pPr>
            <a:lvl4pPr marL="1828800" marR="0" lvl="3"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4pPr>
            <a:lvl5pPr marL="2286000" marR="0" lvl="4"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5pPr>
            <a:lvl6pPr marL="2743200" marR="0" lvl="5"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6pPr>
            <a:lvl7pPr marL="3200400" marR="0" lvl="6"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7pPr>
            <a:lvl8pPr marL="3657600" marR="0" lvl="7"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8pPr>
            <a:lvl9pPr marL="4114800" marR="0" lvl="8" indent="-330200" algn="l" rtl="0">
              <a:lnSpc>
                <a:spcPct val="100000"/>
              </a:lnSpc>
              <a:spcBef>
                <a:spcPts val="0"/>
              </a:spcBef>
              <a:spcAft>
                <a:spcPts val="0"/>
              </a:spcAft>
              <a:buClr>
                <a:schemeClr val="dk1"/>
              </a:buClr>
              <a:buSzPts val="1600"/>
              <a:buFont typeface="Roboto"/>
              <a:buChar char="■"/>
              <a:defRPr sz="1600" b="0" i="0" u="none" strike="noStrike" cap="none">
                <a:solidFill>
                  <a:schemeClr val="dk1"/>
                </a:solidFill>
                <a:latin typeface="Roboto"/>
                <a:ea typeface="Roboto"/>
                <a:cs typeface="Roboto"/>
                <a:sym typeface="Roboto"/>
              </a:defRPr>
            </a:lvl9pPr>
          </a:lstStyle>
          <a:p>
            <a:pPr marL="139700" indent="0">
              <a:spcAft>
                <a:spcPts val="900"/>
              </a:spcAft>
              <a:buSzPts val="1400"/>
              <a:buFont typeface="Roboto"/>
              <a:buNone/>
            </a:pPr>
            <a:r>
              <a:rPr lang="en-US" sz="1500" b="1" dirty="0">
                <a:solidFill>
                  <a:schemeClr val="tx1"/>
                </a:solidFill>
              </a:rPr>
              <a:t>LSTM (Long Short-Term Memory) Networks: </a:t>
            </a:r>
            <a:r>
              <a:rPr lang="en-US" sz="1500" dirty="0">
                <a:solidFill>
                  <a:srgbClr val="000000"/>
                </a:solidFill>
              </a:rPr>
              <a:t>LSTM networks have started to be widely used in music genre classification. These networks are capable of capturing temporal dependencies in music data, making them suitable for analyzing sequential audio data. For example, a proposed LSTM architecture for music genre classification can provide classifications for more than one genres when combined with CNNs and dense layers.</a:t>
            </a:r>
          </a:p>
          <a:p>
            <a:pPr marL="139700" indent="0">
              <a:spcAft>
                <a:spcPts val="900"/>
              </a:spcAft>
              <a:buSzPts val="1400"/>
              <a:buFont typeface="Roboto"/>
              <a:buNone/>
            </a:pPr>
            <a:r>
              <a:rPr lang="en-US" sz="1500" b="1" dirty="0">
                <a:solidFill>
                  <a:schemeClr val="tx1"/>
                </a:solidFill>
              </a:rPr>
              <a:t>Feature Extraction: </a:t>
            </a:r>
            <a:r>
              <a:rPr lang="en-US" sz="1500" dirty="0">
                <a:solidFill>
                  <a:srgbClr val="000000"/>
                </a:solidFill>
              </a:rPr>
              <a:t>Mel-frequency Cepstral Coefficients (MFCCs), Spectral Centroid, Chroma Features, Tempo, Rhythm Patterns, Harmonic Features, Zero Crossing Rate and Energy are just some of the most important features.</a:t>
            </a:r>
          </a:p>
          <a:p>
            <a:pPr marL="139700" indent="0">
              <a:spcAft>
                <a:spcPts val="900"/>
              </a:spcAft>
              <a:buSzPts val="1400"/>
              <a:buFont typeface="Roboto"/>
              <a:buNone/>
            </a:pPr>
            <a:r>
              <a:rPr lang="en-US" sz="1500" b="1" dirty="0">
                <a:solidFill>
                  <a:schemeClr val="tx1"/>
                </a:solidFill>
              </a:rPr>
              <a:t>Natural Language Processing: </a:t>
            </a:r>
            <a:r>
              <a:rPr lang="en-US" sz="1500" dirty="0">
                <a:solidFill>
                  <a:srgbClr val="000000"/>
                </a:solidFill>
              </a:rPr>
              <a:t>NLP techniques have been applied in analyzing lyrics to determine the genre of a song. NLP methods and models can be utilized to extract meaningful information from the lyrical text - one approach involves using machine learning models like Support Vector Machines (SVMs) along with </a:t>
            </a:r>
            <a:r>
              <a:rPr lang="en-US" sz="1500" dirty="0" err="1">
                <a:solidFill>
                  <a:srgbClr val="000000"/>
                </a:solidFill>
              </a:rPr>
              <a:t>GloVe</a:t>
            </a:r>
            <a:r>
              <a:rPr lang="en-US" sz="1500" dirty="0">
                <a:solidFill>
                  <a:srgbClr val="000000"/>
                </a:solidFill>
              </a:rPr>
              <a:t> embeddings. With the help of NLP, songs can be directly related to regional languages and will provide other references to culture.</a:t>
            </a:r>
          </a:p>
          <a:p>
            <a:pPr marL="139700" indent="0">
              <a:spcAft>
                <a:spcPts val="900"/>
              </a:spcAft>
              <a:buSzPts val="1400"/>
              <a:buFont typeface="Roboto"/>
              <a:buNone/>
            </a:pPr>
            <a:r>
              <a:rPr lang="en-US" sz="1500" b="1" dirty="0">
                <a:solidFill>
                  <a:schemeClr val="tx1"/>
                </a:solidFill>
              </a:rPr>
              <a:t>Transfer Learning:  </a:t>
            </a:r>
            <a:r>
              <a:rPr lang="en-US" sz="1500" dirty="0">
                <a:solidFill>
                  <a:srgbClr val="000000"/>
                </a:solidFill>
              </a:rPr>
              <a:t>Allows models trained on larger, more distinguished and advanced music datasets to be fine-tuned or used as feature extractors for smaller datasets. Supervised learning methods are used to analyze music based on known patterns and features.</a:t>
            </a:r>
          </a:p>
          <a:p>
            <a:pPr marL="139700" indent="0">
              <a:spcAft>
                <a:spcPts val="900"/>
              </a:spcAft>
              <a:buSzPts val="1400"/>
              <a:buFont typeface="Roboto"/>
              <a:buNone/>
            </a:pPr>
            <a:endParaRPr lang="en-US" sz="1500" dirty="0">
              <a:solidFill>
                <a:srgbClr val="000000"/>
              </a:solidFill>
            </a:endParaRPr>
          </a:p>
        </p:txBody>
      </p:sp>
    </p:spTree>
    <p:extLst>
      <p:ext uri="{BB962C8B-B14F-4D97-AF65-F5344CB8AC3E}">
        <p14:creationId xmlns:p14="http://schemas.microsoft.com/office/powerpoint/2010/main" val="1858449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6" name="Google Shape;895;p39">
            <a:extLst>
              <a:ext uri="{FF2B5EF4-FFF2-40B4-BE49-F238E27FC236}">
                <a16:creationId xmlns:a16="http://schemas.microsoft.com/office/drawing/2014/main" id="{95429525-9B4C-C577-2CE4-0855C4740467}"/>
              </a:ext>
            </a:extLst>
          </p:cNvPr>
          <p:cNvSpPr txBox="1">
            <a:spLocks/>
          </p:cNvSpPr>
          <p:nvPr/>
        </p:nvSpPr>
        <p:spPr>
          <a:xfrm>
            <a:off x="853039" y="1557600"/>
            <a:ext cx="7437921" cy="2028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IN" sz="7200" dirty="0">
                <a:solidFill>
                  <a:srgbClr val="000000"/>
                </a:solidFill>
              </a:rPr>
              <a:t>THANK YOU</a:t>
            </a:r>
          </a:p>
        </p:txBody>
      </p:sp>
      <p:pic>
        <p:nvPicPr>
          <p:cNvPr id="4" name="Picture 3">
            <a:extLst>
              <a:ext uri="{FF2B5EF4-FFF2-40B4-BE49-F238E27FC236}">
                <a16:creationId xmlns:a16="http://schemas.microsoft.com/office/drawing/2014/main" id="{43F9AF1B-DDD8-53D7-186A-2550472894A1}"/>
              </a:ext>
            </a:extLst>
          </p:cNvPr>
          <p:cNvPicPr>
            <a:picLocks noChangeAspect="1"/>
          </p:cNvPicPr>
          <p:nvPr/>
        </p:nvPicPr>
        <p:blipFill rotWithShape="1">
          <a:blip r:embed="rId3">
            <a:alphaModFix amt="20000"/>
            <a:duotone>
              <a:prstClr val="black"/>
              <a:schemeClr val="accent5">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b="23191"/>
          <a:stretch/>
        </p:blipFill>
        <p:spPr>
          <a:xfrm flipH="1">
            <a:off x="2965" y="1979139"/>
            <a:ext cx="9144000" cy="3155313"/>
          </a:xfrm>
          <a:prstGeom prst="rect">
            <a:avLst/>
          </a:prstGeom>
        </p:spPr>
      </p:pic>
      <p:pic>
        <p:nvPicPr>
          <p:cNvPr id="5" name="Picture 4">
            <a:extLst>
              <a:ext uri="{FF2B5EF4-FFF2-40B4-BE49-F238E27FC236}">
                <a16:creationId xmlns:a16="http://schemas.microsoft.com/office/drawing/2014/main" id="{7E24D215-F3A0-64BE-5016-79E37C84DFBB}"/>
              </a:ext>
            </a:extLst>
          </p:cNvPr>
          <p:cNvPicPr>
            <a:picLocks noChangeAspect="1"/>
          </p:cNvPicPr>
          <p:nvPr/>
        </p:nvPicPr>
        <p:blipFill>
          <a:blip r:embed="rId5">
            <a:lum bright="70000" contrast="-70000"/>
            <a:alphaModFix amt="70000"/>
            <a:extLst>
              <a:ext uri="{BEBA8EAE-BF5A-486C-A8C5-ECC9F3942E4B}">
                <a14:imgProps xmlns:a14="http://schemas.microsoft.com/office/drawing/2010/main">
                  <a14:imgLayer r:embed="rId6">
                    <a14:imgEffect>
                      <a14:artisticPhotocopy/>
                    </a14:imgEffect>
                    <a14:imgEffect>
                      <a14:brightnessContrast bright="-20000"/>
                    </a14:imgEffect>
                  </a14:imgLayer>
                </a14:imgProps>
              </a:ext>
            </a:extLst>
          </a:blip>
          <a:stretch>
            <a:fillRect/>
          </a:stretch>
        </p:blipFill>
        <p:spPr>
          <a:xfrm rot="20135304">
            <a:off x="-1097689" y="-2266144"/>
            <a:ext cx="4633784" cy="5143500"/>
          </a:xfrm>
          <a:prstGeom prst="rect">
            <a:avLst/>
          </a:prstGeom>
        </p:spPr>
      </p:pic>
    </p:spTree>
    <p:extLst>
      <p:ext uri="{BB962C8B-B14F-4D97-AF65-F5344CB8AC3E}">
        <p14:creationId xmlns:p14="http://schemas.microsoft.com/office/powerpoint/2010/main" val="1043495734"/>
      </p:ext>
    </p:extLst>
  </p:cSld>
  <p:clrMapOvr>
    <a:masterClrMapping/>
  </p:clrMapOvr>
</p:sld>
</file>

<file path=ppt/theme/theme1.xml><?xml version="1.0" encoding="utf-8"?>
<a:theme xmlns:a="http://schemas.openxmlformats.org/drawingml/2006/main" name="Computer Science Proposal Infographics by Slidesgo">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mputer Science Proposal Infographics by Slidesgo">
  <a:themeElements>
    <a:clrScheme name="Custom 1">
      <a:dk1>
        <a:srgbClr val="FFFFFF"/>
      </a:dk1>
      <a:lt1>
        <a:srgbClr val="23066A"/>
      </a:lt1>
      <a:dk2>
        <a:srgbClr val="FFFFFF"/>
      </a:dk2>
      <a:lt2>
        <a:srgbClr val="00B0F0"/>
      </a:lt2>
      <a:accent1>
        <a:srgbClr val="5E00D7"/>
      </a:accent1>
      <a:accent2>
        <a:srgbClr val="4EFFCD"/>
      </a:accent2>
      <a:accent3>
        <a:srgbClr val="434343"/>
      </a:accent3>
      <a:accent4>
        <a:srgbClr val="FF00FF"/>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5297</TotalTime>
  <Words>1090</Words>
  <Application>Microsoft Office PowerPoint</Application>
  <PresentationFormat>On-screen Show (16:9)</PresentationFormat>
  <Paragraphs>32</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Roboto</vt:lpstr>
      <vt:lpstr>Bebas Neue</vt:lpstr>
      <vt:lpstr>Nunito</vt:lpstr>
      <vt:lpstr>Computer Science Proposal Infographics by Slidesgo</vt:lpstr>
      <vt:lpstr>Computer Science Proposal Infographics by Slidesgo</vt:lpstr>
      <vt:lpstr>PowerPoint Presentation</vt:lpstr>
      <vt:lpstr>INTRODUCTION</vt:lpstr>
      <vt:lpstr>WORKING</vt:lpstr>
      <vt:lpstr>ARCHITECTURE</vt:lpstr>
      <vt:lpstr>APPLICATIONS</vt:lpstr>
      <vt:lpstr>TECHNOLOGICAL ADVANCEMENTS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Devops and cloud computing</dc:title>
  <cp:lastModifiedBy>Abhijit Debnath</cp:lastModifiedBy>
  <cp:revision>75</cp:revision>
  <dcterms:modified xsi:type="dcterms:W3CDTF">2023-10-18T07:43:47Z</dcterms:modified>
</cp:coreProperties>
</file>